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slides/slide8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33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340" r:id="rId21"/>
    <p:sldId id="274" r:id="rId22"/>
    <p:sldId id="275" r:id="rId23"/>
    <p:sldId id="276" r:id="rId24"/>
    <p:sldId id="277" r:id="rId25"/>
    <p:sldId id="278" r:id="rId26"/>
    <p:sldId id="279" r:id="rId27"/>
    <p:sldId id="280" r:id="rId28"/>
    <p:sldId id="281" r:id="rId29"/>
    <p:sldId id="282" r:id="rId30"/>
    <p:sldId id="283" r:id="rId31"/>
    <p:sldId id="285" r:id="rId32"/>
    <p:sldId id="286" r:id="rId33"/>
    <p:sldId id="287" r:id="rId34"/>
    <p:sldId id="288" r:id="rId35"/>
    <p:sldId id="289" r:id="rId36"/>
    <p:sldId id="290" r:id="rId37"/>
    <p:sldId id="291" r:id="rId38"/>
    <p:sldId id="292" r:id="rId39"/>
    <p:sldId id="293" r:id="rId40"/>
    <p:sldId id="294" r:id="rId41"/>
    <p:sldId id="296" r:id="rId42"/>
    <p:sldId id="297" r:id="rId43"/>
    <p:sldId id="298" r:id="rId44"/>
    <p:sldId id="299" r:id="rId45"/>
    <p:sldId id="300" r:id="rId46"/>
    <p:sldId id="301" r:id="rId47"/>
    <p:sldId id="302" r:id="rId48"/>
    <p:sldId id="303" r:id="rId49"/>
    <p:sldId id="304" r:id="rId50"/>
    <p:sldId id="305" r:id="rId51"/>
    <p:sldId id="307" r:id="rId52"/>
    <p:sldId id="306" r:id="rId53"/>
    <p:sldId id="308" r:id="rId54"/>
    <p:sldId id="341"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66" autoAdjust="0"/>
    <p:restoredTop sz="94660"/>
  </p:normalViewPr>
  <p:slideViewPr>
    <p:cSldViewPr>
      <p:cViewPr varScale="1">
        <p:scale>
          <a:sx n="43" d="100"/>
          <a:sy n="43" d="100"/>
        </p:scale>
        <p:origin x="-13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A7A2FFDA-A0E0-42AE-8220-E5CA3D1D17C5}" type="datetimeFigureOut">
              <a:rPr lang="es-MX" smtClean="0"/>
              <a:pPr/>
              <a:t>17/08/2010</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F6BF121-3A57-4EA5-A399-ACA4D2A41CCA}"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7A2FFDA-A0E0-42AE-8220-E5CA3D1D17C5}" type="datetimeFigureOut">
              <a:rPr lang="es-MX" smtClean="0"/>
              <a:pPr/>
              <a:t>17/08/2010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F6BF121-3A57-4EA5-A399-ACA4D2A41CCA}"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7A2FFDA-A0E0-42AE-8220-E5CA3D1D17C5}" type="datetimeFigureOut">
              <a:rPr lang="es-MX" smtClean="0"/>
              <a:pPr/>
              <a:t>17/08/2010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F6BF121-3A57-4EA5-A399-ACA4D2A41CCA}"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A7A2FFDA-A0E0-42AE-8220-E5CA3D1D17C5}" type="datetimeFigureOut">
              <a:rPr lang="es-MX" smtClean="0"/>
              <a:pPr/>
              <a:t>17/08/2010</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6F6BF121-3A57-4EA5-A399-ACA4D2A41CCA}"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A7A2FFDA-A0E0-42AE-8220-E5CA3D1D17C5}" type="datetimeFigureOut">
              <a:rPr lang="es-MX" smtClean="0"/>
              <a:pPr/>
              <a:t>17/08/2010</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6F6BF121-3A57-4EA5-A399-ACA4D2A41CCA}" type="slidenum">
              <a:rPr lang="es-MX" smtClean="0"/>
              <a:pPr/>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A7A2FFDA-A0E0-42AE-8220-E5CA3D1D17C5}" type="datetimeFigureOut">
              <a:rPr lang="es-MX" smtClean="0"/>
              <a:pPr/>
              <a:t>17/08/2010</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6F6BF121-3A57-4EA5-A399-ACA4D2A41CCA}"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A7A2FFDA-A0E0-42AE-8220-E5CA3D1D17C5}" type="datetimeFigureOut">
              <a:rPr lang="es-MX" smtClean="0"/>
              <a:pPr/>
              <a:t>17/08/2010</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6F6BF121-3A57-4EA5-A399-ACA4D2A41CCA}"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7A2FFDA-A0E0-42AE-8220-E5CA3D1D17C5}" type="datetimeFigureOut">
              <a:rPr lang="es-MX" smtClean="0"/>
              <a:pPr/>
              <a:t>17/08/2010</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F6BF121-3A57-4EA5-A399-ACA4D2A41CCA}"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A7A2FFDA-A0E0-42AE-8220-E5CA3D1D17C5}" type="datetimeFigureOut">
              <a:rPr lang="es-MX" smtClean="0"/>
              <a:pPr/>
              <a:t>17/08/2010</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6F6BF121-3A57-4EA5-A399-ACA4D2A41CCA}"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A7A2FFDA-A0E0-42AE-8220-E5CA3D1D17C5}" type="datetimeFigureOut">
              <a:rPr lang="es-MX" smtClean="0"/>
              <a:pPr/>
              <a:t>17/08/2010</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6F6BF121-3A57-4EA5-A399-ACA4D2A41CCA}"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A7A2FFDA-A0E0-42AE-8220-E5CA3D1D17C5}" type="datetimeFigureOut">
              <a:rPr lang="es-MX" smtClean="0"/>
              <a:pPr/>
              <a:t>17/08/2010</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6F6BF121-3A57-4EA5-A399-ACA4D2A41CCA}"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7A2FFDA-A0E0-42AE-8220-E5CA3D1D17C5}" type="datetimeFigureOut">
              <a:rPr lang="es-MX" smtClean="0"/>
              <a:pPr/>
              <a:t>17/08/2010</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F6BF121-3A57-4EA5-A399-ACA4D2A41CCA}"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TEMPORAL</a:t>
            </a:r>
            <a:br>
              <a:rPr lang="es-MX" dirty="0" smtClean="0"/>
            </a:br>
            <a:endParaRPr lang="es-MX" dirty="0"/>
          </a:p>
        </p:txBody>
      </p:sp>
      <p:sp>
        <p:nvSpPr>
          <p:cNvPr id="3" name="2 Subtítulo"/>
          <p:cNvSpPr>
            <a:spLocks noGrp="1"/>
          </p:cNvSpPr>
          <p:nvPr>
            <p:ph type="subTitle" idx="1"/>
          </p:nvPr>
        </p:nvSpPr>
        <p:spPr/>
        <p:txBody>
          <a:bodyPr>
            <a:normAutofit fontScale="92500" lnSpcReduction="10000"/>
          </a:bodyPr>
          <a:lstStyle/>
          <a:p>
            <a:r>
              <a:rPr lang="es-MX" dirty="0" smtClean="0"/>
              <a:t>SITUACION</a:t>
            </a:r>
            <a:r>
              <a:rPr lang="es-MX" dirty="0"/>
              <a:t>.</a:t>
            </a:r>
          </a:p>
          <a:p>
            <a:r>
              <a:rPr lang="es-MX" dirty="0"/>
              <a:t> A los lados de la parte media de la base del cráneo, extendiéndose por las caras laterales de éste.</a:t>
            </a:r>
          </a:p>
          <a:p>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NRIQUE ANDRADE\Documents\My Scans\2008-10 (oct)\ScannedImage.jpg"/>
          <p:cNvPicPr>
            <a:picLocks noGrp="1" noChangeAspect="1" noChangeArrowheads="1"/>
          </p:cNvPicPr>
          <p:nvPr>
            <p:ph idx="1"/>
          </p:nvPr>
        </p:nvPicPr>
        <p:blipFill>
          <a:blip r:embed="rId2" cstate="print"/>
          <a:srcRect/>
          <a:stretch>
            <a:fillRect/>
          </a:stretch>
        </p:blipFill>
        <p:spPr bwMode="auto">
          <a:xfrm rot="5400000">
            <a:off x="1634490" y="-1365615"/>
            <a:ext cx="5857917" cy="901772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357166"/>
            <a:ext cx="8715436" cy="5768997"/>
          </a:xfrm>
        </p:spPr>
        <p:txBody>
          <a:bodyPr>
            <a:normAutofit fontScale="92500" lnSpcReduction="20000"/>
          </a:bodyPr>
          <a:lstStyle/>
          <a:p>
            <a:r>
              <a:rPr lang="es-MX" dirty="0"/>
              <a:t>cara </a:t>
            </a:r>
            <a:r>
              <a:rPr lang="es-MX" dirty="0" err="1"/>
              <a:t>posterosuperior</a:t>
            </a:r>
            <a:r>
              <a:rPr lang="es-MX" dirty="0"/>
              <a:t>.-  lleva cerca del borde superior en su tercio externo, una hendidura estrecha o fosa </a:t>
            </a:r>
            <a:r>
              <a:rPr lang="es-MX" dirty="0" err="1"/>
              <a:t>subarcuata</a:t>
            </a:r>
            <a:r>
              <a:rPr lang="es-MX" dirty="0"/>
              <a:t>, el fondo de la cual comunica con el canal </a:t>
            </a:r>
            <a:r>
              <a:rPr lang="es-MX" dirty="0" err="1"/>
              <a:t>petromastoideo</a:t>
            </a:r>
            <a:r>
              <a:rPr lang="es-MX" dirty="0"/>
              <a:t>.  por abajo y afuera de esta fosa se encuentra otra hendidura oblicua, denominada Orificio posterior del acueducto del vestíbulo.  mas adentro y aproximadamente sobre la misma línea, se observan un amplio orificio por donde se abre el conducto auditivo interno, en cuyo fondo se notan dos crestas perpendiculares entre si, que lo dividen en cuatro </a:t>
            </a:r>
            <a:r>
              <a:rPr lang="es-MX" dirty="0" err="1"/>
              <a:t>fosetas</a:t>
            </a:r>
            <a:r>
              <a:rPr lang="es-MX" dirty="0"/>
              <a:t>.  por estas pasan los nervios facial, intermediario de </a:t>
            </a:r>
            <a:r>
              <a:rPr lang="es-MX" dirty="0" err="1"/>
              <a:t>wrisberg</a:t>
            </a:r>
            <a:r>
              <a:rPr lang="es-MX" dirty="0"/>
              <a:t> y auditivo, con sus ramas </a:t>
            </a:r>
            <a:r>
              <a:rPr lang="es-MX" dirty="0" err="1"/>
              <a:t>vestibular</a:t>
            </a:r>
            <a:r>
              <a:rPr lang="es-MX" dirty="0"/>
              <a:t> y coclear, y la arteria auditiva interna.</a:t>
            </a:r>
          </a:p>
          <a:p>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714356"/>
            <a:ext cx="8786874" cy="5411807"/>
          </a:xfrm>
        </p:spPr>
        <p:txBody>
          <a:bodyPr>
            <a:normAutofit/>
          </a:bodyPr>
          <a:lstStyle/>
          <a:p>
            <a:r>
              <a:rPr lang="es-MX" dirty="0"/>
              <a:t>cara </a:t>
            </a:r>
            <a:r>
              <a:rPr lang="es-MX" dirty="0" err="1"/>
              <a:t>anteroinferior</a:t>
            </a:r>
            <a:r>
              <a:rPr lang="es-MX" dirty="0"/>
              <a:t>. superficie mas externa, cóncava y lisa, situada por detrás de la cisura de </a:t>
            </a:r>
            <a:r>
              <a:rPr lang="es-MX" dirty="0" err="1"/>
              <a:t>Glaser</a:t>
            </a:r>
            <a:r>
              <a:rPr lang="es-MX" dirty="0"/>
              <a:t>, forma la parte no articular de la cavidad glenoidea y constituye la pared anterior del conducto auditivo externo.</a:t>
            </a:r>
          </a:p>
          <a:p>
            <a:r>
              <a:rPr lang="es-MX" dirty="0"/>
              <a:t>esta lamina esta </a:t>
            </a:r>
            <a:r>
              <a:rPr lang="es-MX" dirty="0" err="1"/>
              <a:t>porvista</a:t>
            </a:r>
            <a:r>
              <a:rPr lang="es-MX" dirty="0"/>
              <a:t> de una saliente dirigido hacia abajo que rodea la base de la apófisis estiloides, formando la apófisis vaginal</a:t>
            </a:r>
            <a:r>
              <a:rPr lang="es-MX" dirty="0" smtClean="0"/>
              <a:t>.</a:t>
            </a:r>
            <a:endParaRPr lang="es-MX" dirty="0"/>
          </a:p>
          <a:p>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785794"/>
            <a:ext cx="8501122" cy="5340369"/>
          </a:xfrm>
        </p:spPr>
        <p:txBody>
          <a:bodyPr/>
          <a:lstStyle/>
          <a:p>
            <a:r>
              <a:rPr lang="es-MX" dirty="0"/>
              <a:t>mas hacia adentro se prolonga horizontalmente, formando la apófisis </a:t>
            </a:r>
            <a:r>
              <a:rPr lang="es-MX" dirty="0" err="1"/>
              <a:t>tubaria</a:t>
            </a:r>
            <a:r>
              <a:rPr lang="es-MX" dirty="0"/>
              <a:t>, que constituye la porción </a:t>
            </a:r>
            <a:r>
              <a:rPr lang="es-MX" dirty="0" err="1"/>
              <a:t>osea</a:t>
            </a:r>
            <a:r>
              <a:rPr lang="es-MX" dirty="0"/>
              <a:t> de la trompa de Eustaquio y aun mas adentro, cerca del borde </a:t>
            </a:r>
            <a:r>
              <a:rPr lang="es-MX" dirty="0" err="1"/>
              <a:t>antrio</a:t>
            </a:r>
            <a:r>
              <a:rPr lang="es-MX" dirty="0"/>
              <a:t>, se observan dos canales superpuestos de los cuales el </a:t>
            </a:r>
            <a:r>
              <a:rPr lang="es-MX" dirty="0" smtClean="0"/>
              <a:t>superior </a:t>
            </a:r>
            <a:r>
              <a:rPr lang="es-MX" dirty="0"/>
              <a:t>aloja al musculo del martillo, mientras que el inferior es el canal </a:t>
            </a:r>
            <a:r>
              <a:rPr lang="es-MX" dirty="0" smtClean="0"/>
              <a:t>óseo </a:t>
            </a:r>
            <a:r>
              <a:rPr lang="es-MX" dirty="0"/>
              <a:t>de la </a:t>
            </a:r>
            <a:r>
              <a:rPr lang="es-MX" dirty="0" smtClean="0"/>
              <a:t>trompa</a:t>
            </a:r>
            <a:r>
              <a:rPr lang="es-MX" dirty="0"/>
              <a:t>.</a:t>
            </a:r>
          </a:p>
          <a:p>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cerca del vértice, la cara que tratamos presenta una depresión acanalada en relación con la mencionada trompa de Eustaquio.</a:t>
            </a:r>
          </a:p>
          <a:p>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cara posteroinferior.   destaca en la parte externa una apófisis muy larga en forma de espina y dirigida hacia abajo, adelante y adentro, llamada apófisis </a:t>
            </a:r>
            <a:r>
              <a:rPr lang="es-MX" dirty="0" err="1"/>
              <a:t>estiloide</a:t>
            </a:r>
            <a:r>
              <a:rPr lang="es-MX" dirty="0"/>
              <a:t>, en la cual se inserta el ramillete de </a:t>
            </a:r>
            <a:r>
              <a:rPr lang="es-MX" dirty="0" err="1"/>
              <a:t>Riolano</a:t>
            </a:r>
            <a:r>
              <a:rPr lang="es-MX" dirty="0"/>
              <a:t>, conjunto de ligamentos y </a:t>
            </a:r>
            <a:r>
              <a:rPr lang="es-MX" dirty="0" err="1"/>
              <a:t>musculos</a:t>
            </a:r>
            <a:r>
              <a:rPr lang="es-MX" dirty="0"/>
              <a:t> </a:t>
            </a:r>
            <a:r>
              <a:rPr lang="es-MX" dirty="0" err="1"/>
              <a:t>estiloihioideo</a:t>
            </a:r>
            <a:r>
              <a:rPr lang="es-MX" dirty="0"/>
              <a:t>, </a:t>
            </a:r>
            <a:r>
              <a:rPr lang="es-MX" dirty="0" err="1"/>
              <a:t>estilogloso</a:t>
            </a:r>
            <a:r>
              <a:rPr lang="es-MX" dirty="0"/>
              <a:t> y </a:t>
            </a:r>
            <a:r>
              <a:rPr lang="es-MX" dirty="0" err="1"/>
              <a:t>estilofaringeo</a:t>
            </a:r>
            <a:r>
              <a:rPr lang="es-MX" dirty="0"/>
              <a:t> y los ligamentos </a:t>
            </a:r>
            <a:r>
              <a:rPr lang="es-MX" dirty="0" err="1"/>
              <a:t>estilomaxilar</a:t>
            </a:r>
            <a:r>
              <a:rPr lang="es-MX" dirty="0"/>
              <a:t> y </a:t>
            </a:r>
            <a:r>
              <a:rPr lang="es-MX" dirty="0" err="1"/>
              <a:t>estilohioideo</a:t>
            </a:r>
            <a:r>
              <a:rPr lang="es-MX" dirty="0"/>
              <a:t>.</a:t>
            </a:r>
          </a:p>
          <a:p>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por fuera de la apófisis estiloides existe un pequeño orificio o agujero </a:t>
            </a:r>
            <a:r>
              <a:rPr lang="es-MX" dirty="0" err="1"/>
              <a:t>estilomastoideo</a:t>
            </a:r>
            <a:r>
              <a:rPr lang="es-MX" dirty="0"/>
              <a:t>, en el cual se abre la extremidad inferior del </a:t>
            </a:r>
            <a:r>
              <a:rPr lang="es-MX" dirty="0" err="1"/>
              <a:t>acuedocto</a:t>
            </a:r>
            <a:r>
              <a:rPr lang="es-MX" dirty="0"/>
              <a:t> de Falopio, dando salida al nervio facial.  en la pared anterior de este conducto se observa otro orificio mas pequeño todavía, por donde pasa la cuerda del </a:t>
            </a:r>
            <a:r>
              <a:rPr lang="es-MX" dirty="0" err="1"/>
              <a:t>timpano</a:t>
            </a:r>
            <a:r>
              <a:rPr lang="es-MX" dirty="0"/>
              <a:t>.</a:t>
            </a:r>
          </a:p>
          <a:p>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por dentro de la apófisis estiloides se encuentra una </a:t>
            </a:r>
            <a:r>
              <a:rPr lang="es-MX" dirty="0" err="1"/>
              <a:t>excavacion</a:t>
            </a:r>
            <a:r>
              <a:rPr lang="es-MX" dirty="0"/>
              <a:t> lisa, llamada fosa yugular, porque sirve para alojar el golfo de la vena yugular interna.  </a:t>
            </a:r>
          </a:p>
          <a:p>
            <a:r>
              <a:rPr lang="es-MX" dirty="0"/>
              <a:t>en su pared externa un orificio deja paso al ramo auricular del neumogástrico.  </a:t>
            </a:r>
          </a:p>
          <a:p>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hacia el lado interno de la fosa yugular existe un amplio orificio, que es la abertura inferior del conducto carotideo, hallándose separados fosa y orificio por una cresta provista de un pequeño agujero.  en este se inicia el conducto de Jacobson, por donde pasa el nervio de Jacobson.  </a:t>
            </a:r>
          </a:p>
          <a:p>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357158" y="1500174"/>
            <a:ext cx="8543956" cy="4625989"/>
          </a:xfrm>
        </p:spPr>
        <p:txBody>
          <a:bodyPr/>
          <a:lstStyle/>
          <a:p>
            <a:r>
              <a:rPr lang="es-MX" dirty="0"/>
              <a:t>ya cerca del vértice, la superficie de la cara se vuelve rugosa y da inserción al musculo </a:t>
            </a:r>
            <a:r>
              <a:rPr lang="es-MX" dirty="0" err="1"/>
              <a:t>peristafilino</a:t>
            </a:r>
            <a:r>
              <a:rPr lang="es-MX" dirty="0"/>
              <a:t> interno, el que por esta inserción toma el nombre de </a:t>
            </a:r>
            <a:r>
              <a:rPr lang="es-MX" dirty="0" err="1"/>
              <a:t>petrosalpingostafilino</a:t>
            </a:r>
            <a:r>
              <a:rPr lang="es-MX" dirty="0"/>
              <a:t>. </a:t>
            </a:r>
            <a:endParaRPr lang="es-MX" dirty="0" smtClean="0"/>
          </a:p>
          <a:p>
            <a:r>
              <a:rPr lang="es-MX" dirty="0" smtClean="0"/>
              <a:t>(</a:t>
            </a:r>
            <a:r>
              <a:rPr lang="es-MX" dirty="0"/>
              <a:t>fig. 75).</a:t>
            </a:r>
          </a:p>
          <a:p>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TEMPORAL</a:t>
            </a:r>
            <a:br>
              <a:rPr lang="es-MX" dirty="0" smtClean="0"/>
            </a:br>
            <a:endParaRPr lang="es-MX" dirty="0"/>
          </a:p>
        </p:txBody>
      </p:sp>
      <p:sp>
        <p:nvSpPr>
          <p:cNvPr id="3" name="2 Marcador de contenido"/>
          <p:cNvSpPr>
            <a:spLocks noGrp="1"/>
          </p:cNvSpPr>
          <p:nvPr>
            <p:ph idx="1"/>
          </p:nvPr>
        </p:nvSpPr>
        <p:spPr/>
        <p:txBody>
          <a:bodyPr/>
          <a:lstStyle/>
          <a:p>
            <a:pPr>
              <a:buNone/>
            </a:pPr>
            <a:r>
              <a:rPr lang="es-MX" dirty="0"/>
              <a:t>RELACIONES.</a:t>
            </a:r>
          </a:p>
          <a:p>
            <a:r>
              <a:rPr lang="es-MX" dirty="0" smtClean="0"/>
              <a:t>se </a:t>
            </a:r>
            <a:r>
              <a:rPr lang="es-MX" dirty="0"/>
              <a:t>articula por delante con el esfenoides, </a:t>
            </a:r>
            <a:endParaRPr lang="es-MX" dirty="0" smtClean="0"/>
          </a:p>
          <a:p>
            <a:r>
              <a:rPr lang="es-MX" smtClean="0"/>
              <a:t>por </a:t>
            </a:r>
            <a:r>
              <a:rPr lang="es-MX" dirty="0"/>
              <a:t>detrás con el occipital </a:t>
            </a:r>
            <a:r>
              <a:rPr lang="es-MX"/>
              <a:t>y </a:t>
            </a:r>
            <a:endParaRPr lang="es-MX" smtClean="0"/>
          </a:p>
          <a:p>
            <a:r>
              <a:rPr lang="es-MX" smtClean="0"/>
              <a:t>por </a:t>
            </a:r>
            <a:r>
              <a:rPr lang="es-MX" dirty="0"/>
              <a:t>arriba con el parietal.</a:t>
            </a:r>
          </a:p>
          <a:p>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NRIQUE ANDRADE\Documents\My Scans\2008-10 (oct)\ScannedImage-2.jpg"/>
          <p:cNvPicPr>
            <a:picLocks noGrp="1" noChangeAspect="1" noChangeArrowheads="1"/>
          </p:cNvPicPr>
          <p:nvPr>
            <p:ph idx="1"/>
          </p:nvPr>
        </p:nvPicPr>
        <p:blipFill>
          <a:blip r:embed="rId2" cstate="print"/>
          <a:srcRect/>
          <a:stretch>
            <a:fillRect/>
          </a:stretch>
        </p:blipFill>
        <p:spPr bwMode="auto">
          <a:xfrm>
            <a:off x="214281" y="130083"/>
            <a:ext cx="7853625" cy="672791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p:spPr>
        <p:txBody>
          <a:bodyPr>
            <a:normAutofit fontScale="90000"/>
          </a:bodyPr>
          <a:lstStyle/>
          <a:p>
            <a:r>
              <a:rPr lang="es-MX" dirty="0" smtClean="0"/>
              <a:t>Bordes…….</a:t>
            </a:r>
            <a:br>
              <a:rPr lang="es-MX" dirty="0" smtClean="0"/>
            </a:br>
            <a:endParaRPr lang="es-MX" dirty="0"/>
          </a:p>
        </p:txBody>
      </p:sp>
      <p:sp>
        <p:nvSpPr>
          <p:cNvPr id="3" name="2 Marcador de contenido"/>
          <p:cNvSpPr>
            <a:spLocks noGrp="1"/>
          </p:cNvSpPr>
          <p:nvPr>
            <p:ph idx="1"/>
          </p:nvPr>
        </p:nvSpPr>
        <p:spPr>
          <a:xfrm>
            <a:off x="285720" y="714356"/>
            <a:ext cx="8643998" cy="5411807"/>
          </a:xfrm>
        </p:spPr>
        <p:txBody>
          <a:bodyPr>
            <a:normAutofit fontScale="85000" lnSpcReduction="10000"/>
          </a:bodyPr>
          <a:lstStyle/>
          <a:p>
            <a:r>
              <a:rPr lang="es-MX" dirty="0"/>
              <a:t>borde superior.  sus dos tercios externos corresponden al canal del seno petroso superior, el cual esta escotado al nivel de la fosa de </a:t>
            </a:r>
            <a:r>
              <a:rPr lang="es-MX" dirty="0" err="1"/>
              <a:t>Glasser</a:t>
            </a:r>
            <a:r>
              <a:rPr lang="es-MX" dirty="0"/>
              <a:t> para facilitar el paso del nervio trigémino.</a:t>
            </a:r>
          </a:p>
          <a:p>
            <a:r>
              <a:rPr lang="es-MX" dirty="0"/>
              <a:t>borde anterior se articula con el ala mayor del esfenoides.</a:t>
            </a:r>
          </a:p>
          <a:p>
            <a:r>
              <a:rPr lang="es-MX" dirty="0"/>
              <a:t>borde posterior. se articula este borde con el occipital, presenta </a:t>
            </a:r>
            <a:r>
              <a:rPr lang="es-MX" dirty="0" err="1"/>
              <a:t>or</a:t>
            </a:r>
            <a:r>
              <a:rPr lang="es-MX" dirty="0"/>
              <a:t> dentro de la fosa yugular el agujero rasgado posterior.  en esta zona pasa el nervio espinal, neumogástrico y glosofaríngeo.</a:t>
            </a:r>
          </a:p>
          <a:p>
            <a:r>
              <a:rPr lang="es-MX" dirty="0"/>
              <a:t>borde inferior. lleva la apófisis vaginal afuera y la </a:t>
            </a:r>
            <a:r>
              <a:rPr lang="es-MX" dirty="0" err="1"/>
              <a:t>tubaria</a:t>
            </a:r>
            <a:r>
              <a:rPr lang="es-MX" dirty="0"/>
              <a:t> adentro, siendo el resto bastante afilado.</a:t>
            </a:r>
          </a:p>
          <a:p>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base.-  esta constituida por el orificio del conducto auditivo externo, por detrás del cual se extiende la región </a:t>
            </a:r>
            <a:r>
              <a:rPr lang="es-MX" dirty="0" err="1"/>
              <a:t>mastoide</a:t>
            </a:r>
            <a:r>
              <a:rPr lang="es-MX" dirty="0"/>
              <a:t> y por encima la escama del temporal.</a:t>
            </a:r>
          </a:p>
          <a:p>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vértice.  es truncado y rugoso,  y se halla ocupado por el orificio donde se termina anteriormente el conducto carotideo.  se introduce en el </a:t>
            </a:r>
            <a:r>
              <a:rPr lang="es-MX" dirty="0" err="1"/>
              <a:t>angulo</a:t>
            </a:r>
            <a:r>
              <a:rPr lang="es-MX" dirty="0"/>
              <a:t> formado por el cuerpo y el ala mayor del esfenoides, con los cuales forma el agujero rasgado posterior.</a:t>
            </a:r>
          </a:p>
          <a:p>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939916"/>
          </a:xfrm>
        </p:spPr>
        <p:txBody>
          <a:bodyPr>
            <a:normAutofit fontScale="90000"/>
          </a:bodyPr>
          <a:lstStyle/>
          <a:p>
            <a:r>
              <a:rPr lang="es-MX" dirty="0"/>
              <a:t>CAVIDADES Y CONDUCTOS DEL TEMPORAL.</a:t>
            </a:r>
            <a:br>
              <a:rPr lang="es-MX" dirty="0"/>
            </a:br>
            <a:endParaRPr lang="es-MX" dirty="0"/>
          </a:p>
        </p:txBody>
      </p:sp>
      <p:sp>
        <p:nvSpPr>
          <p:cNvPr id="3" name="2 Marcador de contenido"/>
          <p:cNvSpPr>
            <a:spLocks noGrp="1"/>
          </p:cNvSpPr>
          <p:nvPr>
            <p:ph idx="1"/>
          </p:nvPr>
        </p:nvSpPr>
        <p:spPr/>
        <p:txBody>
          <a:bodyPr>
            <a:normAutofit/>
          </a:bodyPr>
          <a:lstStyle/>
          <a:p>
            <a:pPr>
              <a:buNone/>
            </a:pPr>
            <a:r>
              <a:rPr lang="es-MX" dirty="0"/>
              <a:t>Pueden clasificarse en </a:t>
            </a:r>
          </a:p>
          <a:p>
            <a:pPr marL="514350" lvl="0" indent="-514350">
              <a:buFont typeface="+mj-lt"/>
              <a:buAutoNum type="arabicPeriod"/>
            </a:pPr>
            <a:r>
              <a:rPr lang="es-MX" dirty="0"/>
              <a:t>cavidades neumáticas </a:t>
            </a:r>
          </a:p>
          <a:p>
            <a:pPr marL="514350" lvl="0" indent="-514350">
              <a:buFont typeface="+mj-lt"/>
              <a:buAutoNum type="arabicPeriod"/>
            </a:pPr>
            <a:r>
              <a:rPr lang="es-MX" dirty="0"/>
              <a:t>conductos anexos al aparato auditivo</a:t>
            </a:r>
          </a:p>
          <a:p>
            <a:pPr marL="514350" lvl="0" indent="-514350">
              <a:buFont typeface="+mj-lt"/>
              <a:buAutoNum type="arabicPeriod"/>
            </a:pPr>
            <a:r>
              <a:rPr lang="es-MX" dirty="0"/>
              <a:t>laberinto </a:t>
            </a:r>
            <a:r>
              <a:rPr lang="es-MX" dirty="0" err="1"/>
              <a:t>oseo</a:t>
            </a:r>
            <a:r>
              <a:rPr lang="es-MX" dirty="0"/>
              <a:t> </a:t>
            </a:r>
          </a:p>
          <a:p>
            <a:pPr marL="514350" lvl="0" indent="-514350">
              <a:buFont typeface="+mj-lt"/>
              <a:buAutoNum type="arabicPeriod"/>
            </a:pPr>
            <a:r>
              <a:rPr lang="es-MX" dirty="0"/>
              <a:t>conductos anexos al oído interno</a:t>
            </a:r>
          </a:p>
          <a:p>
            <a:pPr marL="514350" lvl="0" indent="-514350">
              <a:buFont typeface="+mj-lt"/>
              <a:buAutoNum type="arabicPeriod"/>
            </a:pPr>
            <a:r>
              <a:rPr lang="es-MX" dirty="0"/>
              <a:t>conductos vasculares</a:t>
            </a:r>
          </a:p>
          <a:p>
            <a:pPr marL="514350" lvl="0" indent="-514350">
              <a:buFont typeface="+mj-lt"/>
              <a:buAutoNum type="arabicPeriod"/>
            </a:pPr>
            <a:r>
              <a:rPr lang="es-MX" dirty="0"/>
              <a:t>conductos nerviosos</a:t>
            </a:r>
          </a:p>
          <a:p>
            <a:pPr marL="514350" lvl="0" indent="-514350">
              <a:buFont typeface="+mj-lt"/>
              <a:buAutoNum type="arabicPeriod"/>
            </a:pPr>
            <a:r>
              <a:rPr lang="es-MX" dirty="0"/>
              <a:t>conductos musculares</a:t>
            </a:r>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1143000"/>
          </a:xfrm>
        </p:spPr>
        <p:txBody>
          <a:bodyPr>
            <a:normAutofit fontScale="90000"/>
          </a:bodyPr>
          <a:lstStyle/>
          <a:p>
            <a:r>
              <a:rPr lang="es-MX" sz="3100" dirty="0"/>
              <a:t>Cavidades </a:t>
            </a:r>
            <a:r>
              <a:rPr lang="es-MX" sz="3100" dirty="0" err="1"/>
              <a:t>Neumaticas</a:t>
            </a:r>
            <a:r>
              <a:rPr lang="es-MX" sz="3100" dirty="0"/>
              <a:t> y Conductos Anexos al aparato auditivo.</a:t>
            </a:r>
            <a:br>
              <a:rPr lang="es-MX" sz="3100" dirty="0"/>
            </a:br>
            <a:r>
              <a:rPr lang="es-MX" sz="3100" dirty="0"/>
              <a:t>comprenden </a:t>
            </a:r>
            <a:r>
              <a:rPr lang="es-MX" dirty="0"/>
              <a:t/>
            </a:r>
            <a:br>
              <a:rPr lang="es-MX" dirty="0"/>
            </a:br>
            <a:endParaRPr lang="es-MX" dirty="0"/>
          </a:p>
        </p:txBody>
      </p:sp>
      <p:sp>
        <p:nvSpPr>
          <p:cNvPr id="3" name="2 Marcador de contenido"/>
          <p:cNvSpPr>
            <a:spLocks noGrp="1"/>
          </p:cNvSpPr>
          <p:nvPr>
            <p:ph idx="1"/>
          </p:nvPr>
        </p:nvSpPr>
        <p:spPr/>
        <p:txBody>
          <a:bodyPr/>
          <a:lstStyle/>
          <a:p>
            <a:pPr lvl="0"/>
            <a:r>
              <a:rPr lang="es-MX" dirty="0"/>
              <a:t>conducto auditivo </a:t>
            </a:r>
          </a:p>
          <a:p>
            <a:pPr lvl="0"/>
            <a:r>
              <a:rPr lang="es-MX" dirty="0"/>
              <a:t>la caja del </a:t>
            </a:r>
            <a:r>
              <a:rPr lang="es-MX" dirty="0" err="1"/>
              <a:t>timpano</a:t>
            </a:r>
            <a:endParaRPr lang="es-MX" dirty="0"/>
          </a:p>
          <a:p>
            <a:pPr lvl="0"/>
            <a:r>
              <a:rPr lang="es-MX" dirty="0"/>
              <a:t>el antro mastoideo</a:t>
            </a:r>
          </a:p>
          <a:p>
            <a:pPr lvl="0"/>
            <a:r>
              <a:rPr lang="es-MX" dirty="0"/>
              <a:t>las celdillas mastoideas</a:t>
            </a:r>
          </a:p>
          <a:p>
            <a:pPr lvl="0"/>
            <a:r>
              <a:rPr lang="es-MX" dirty="0"/>
              <a:t>la porción </a:t>
            </a:r>
            <a:r>
              <a:rPr lang="es-MX" dirty="0" err="1"/>
              <a:t>osea</a:t>
            </a:r>
            <a:r>
              <a:rPr lang="es-MX" dirty="0"/>
              <a:t> de la trompa de Eustaquio.</a:t>
            </a:r>
          </a:p>
          <a:p>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a:t>el conducto auditivo no existe en el recién nacido, pues aparece a medida que el hueso </a:t>
            </a:r>
            <a:r>
              <a:rPr lang="es-MX" dirty="0" err="1"/>
              <a:t>timpanal</a:t>
            </a:r>
            <a:r>
              <a:rPr lang="es-MX" dirty="0"/>
              <a:t> se desarrolla y suelda con la escama del temporal.</a:t>
            </a:r>
          </a:p>
          <a:p>
            <a:r>
              <a:rPr lang="es-MX" dirty="0"/>
              <a:t>es un conducto cilíndrico, aplanado de adelante atrás, dirigido hacia dentro y adelante</a:t>
            </a:r>
          </a:p>
          <a:p>
            <a:r>
              <a:rPr lang="es-MX" dirty="0"/>
              <a:t>se halla formado en su parte superior por la porción horizontal de la escama, hacia atrás por parte del hueso </a:t>
            </a:r>
            <a:r>
              <a:rPr lang="es-MX" dirty="0" err="1"/>
              <a:t>timpanal</a:t>
            </a:r>
            <a:r>
              <a:rPr lang="es-MX" dirty="0"/>
              <a:t> y la cara anterior del mastoides, y abajo por el hueso </a:t>
            </a:r>
            <a:r>
              <a:rPr lang="es-MX" dirty="0" err="1"/>
              <a:t>timpanal</a:t>
            </a:r>
            <a:r>
              <a:rPr lang="es-MX" dirty="0"/>
              <a:t>.</a:t>
            </a:r>
          </a:p>
          <a:p>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la caja del </a:t>
            </a:r>
            <a:r>
              <a:rPr lang="es-MX" dirty="0" err="1"/>
              <a:t>timpano</a:t>
            </a:r>
            <a:r>
              <a:rPr lang="es-MX" dirty="0"/>
              <a:t> es una formación </a:t>
            </a:r>
            <a:r>
              <a:rPr lang="es-MX" dirty="0" err="1"/>
              <a:t>timpanopetroescamosa</a:t>
            </a:r>
            <a:r>
              <a:rPr lang="es-MX" dirty="0"/>
              <a:t> que contiene los huesecillos del oído, se distinguen en ella 6 caras:</a:t>
            </a:r>
          </a:p>
          <a:p>
            <a:endParaRPr lang="es-MX"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-cara externa forma en la parte mas alta de la caja una cavidad denominada ático, su parte media corresponde al conducto auditivo externo y presenta el surco timpánico donde se inserta la membrana del </a:t>
            </a:r>
            <a:r>
              <a:rPr lang="es-MX" dirty="0" err="1"/>
              <a:t>timpano</a:t>
            </a:r>
            <a:r>
              <a:rPr lang="es-MX" dirty="0"/>
              <a:t>, su segmento inferior, formado solamente por el hueso </a:t>
            </a:r>
            <a:r>
              <a:rPr lang="es-MX" dirty="0" err="1"/>
              <a:t>timpanal</a:t>
            </a:r>
            <a:r>
              <a:rPr lang="es-MX" dirty="0"/>
              <a:t>, corresponde al receso </a:t>
            </a:r>
            <a:r>
              <a:rPr lang="es-MX" dirty="0" err="1"/>
              <a:t>hipotimpanico</a:t>
            </a:r>
            <a:r>
              <a:rPr lang="es-MX" dirty="0"/>
              <a:t>.  </a:t>
            </a:r>
          </a:p>
          <a:p>
            <a:endParaRPr lang="es-MX"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a:t>-la cara interna, petrosa en su totalidad, presenta en su parte media un saliente promontorio, lleva además el levantamiento que forma el conducto semicircular externo y el saliente constituido por la segunda porción del acueducto de Falopio, presenta también un surco vertical con ramificaciones anteriores y posteriores correspondiente al nervio de Jacobson y sus ramas, en su parte posterior se abre un orificio, ventana oval, y mas abajo otro, ventana redonda.  (fig. 76).</a:t>
            </a:r>
          </a:p>
          <a:p>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3"/>
            <a:ext cx="8229600" cy="4929223"/>
          </a:xfrm>
        </p:spPr>
        <p:txBody>
          <a:bodyPr>
            <a:normAutofit fontScale="92500" lnSpcReduction="10000"/>
          </a:bodyPr>
          <a:lstStyle/>
          <a:p>
            <a:pPr>
              <a:buNone/>
            </a:pPr>
            <a:r>
              <a:rPr lang="es-MX" dirty="0"/>
              <a:t>EMBRIOLOGIA.</a:t>
            </a:r>
          </a:p>
          <a:p>
            <a:pPr>
              <a:buNone/>
            </a:pPr>
            <a:r>
              <a:rPr lang="es-MX" dirty="0" smtClean="0"/>
              <a:t>El </a:t>
            </a:r>
            <a:r>
              <a:rPr lang="es-MX" dirty="0"/>
              <a:t>temporal del adulto resulta de la soldadura de 3 piezas</a:t>
            </a:r>
          </a:p>
          <a:p>
            <a:pPr marL="514350" lvl="0" indent="-514350">
              <a:buFont typeface="+mj-lt"/>
              <a:buAutoNum type="arabicPeriod"/>
            </a:pPr>
            <a:r>
              <a:rPr lang="es-MX" b="1" dirty="0"/>
              <a:t>Escama</a:t>
            </a:r>
            <a:r>
              <a:rPr lang="es-MX" dirty="0"/>
              <a:t>………………….parte antero superior aplanada transversalmente.</a:t>
            </a:r>
          </a:p>
          <a:p>
            <a:pPr marL="514350" lvl="0" indent="-514350">
              <a:buFont typeface="+mj-lt"/>
              <a:buAutoNum type="arabicPeriod"/>
            </a:pPr>
            <a:r>
              <a:rPr lang="es-MX" b="1" dirty="0" smtClean="0"/>
              <a:t>Hueso </a:t>
            </a:r>
            <a:r>
              <a:rPr lang="es-MX" b="1" dirty="0"/>
              <a:t>timpánico</a:t>
            </a:r>
            <a:r>
              <a:rPr lang="es-MX" dirty="0"/>
              <a:t>……masa voluminosa o región mastoidea</a:t>
            </a:r>
          </a:p>
          <a:p>
            <a:pPr marL="514350" lvl="0" indent="-514350">
              <a:buFont typeface="+mj-lt"/>
              <a:buAutoNum type="arabicPeriod"/>
            </a:pPr>
            <a:r>
              <a:rPr lang="es-MX" b="1" dirty="0" smtClean="0"/>
              <a:t>Roca</a:t>
            </a:r>
            <a:r>
              <a:rPr lang="es-MX" dirty="0"/>
              <a:t>……………………….por debajo de estas, es una prolongación piramidal, de dirección horizontal, llamada también región petrosa.</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ENRIQUE ANDRADE\Documents\My Scans\2008-10 (oct)\ScannedImage-4.jpg"/>
          <p:cNvPicPr>
            <a:picLocks noGrp="1" noChangeAspect="1" noChangeArrowheads="1"/>
          </p:cNvPicPr>
          <p:nvPr>
            <p:ph idx="1"/>
          </p:nvPr>
        </p:nvPicPr>
        <p:blipFill>
          <a:blip r:embed="rId2" cstate="print"/>
          <a:srcRect/>
          <a:stretch>
            <a:fillRect/>
          </a:stretch>
        </p:blipFill>
        <p:spPr bwMode="auto">
          <a:xfrm>
            <a:off x="-538905" y="214290"/>
            <a:ext cx="9818397" cy="591187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-la pared inferior lleva la sutura </a:t>
            </a:r>
            <a:r>
              <a:rPr lang="es-MX" dirty="0" err="1"/>
              <a:t>timpanopetrosa</a:t>
            </a:r>
            <a:r>
              <a:rPr lang="es-MX" dirty="0"/>
              <a:t>.  en la pared anterior se abre el orifico timpánico de la trompa de Eustaquio, por arriba del conducto </a:t>
            </a:r>
            <a:r>
              <a:rPr lang="es-MX" dirty="0" err="1"/>
              <a:t>oseo</a:t>
            </a:r>
            <a:r>
              <a:rPr lang="es-MX" dirty="0"/>
              <a:t> de la trompa se encuentra el pico de cuchara que comunica con un conducto paralelo a la trompa de Eustaquio correspondiente al musculo Martillo.  </a:t>
            </a:r>
          </a:p>
          <a:p>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r>
              <a:rPr lang="es-MX" dirty="0"/>
              <a:t>-pared posterior y muy próximo a la cara interna se encuentra el saliente denominado pirámide, que corresponde al tendón del musculo del estribo, por arriba de la pirámide se halla el orificio del conducto (</a:t>
            </a:r>
            <a:r>
              <a:rPr lang="es-MX" dirty="0" err="1"/>
              <a:t>aditus</a:t>
            </a:r>
            <a:r>
              <a:rPr lang="es-MX" dirty="0"/>
              <a:t> ad </a:t>
            </a:r>
            <a:r>
              <a:rPr lang="es-MX" dirty="0" err="1"/>
              <a:t>antrum</a:t>
            </a:r>
            <a:r>
              <a:rPr lang="es-MX" dirty="0"/>
              <a:t>) que comunica con el antro y las celdillas mastoideas, por fuera de la pirámide se abre otro orificio de eje mayor vertical por donde pasa la cuerda del </a:t>
            </a:r>
            <a:r>
              <a:rPr lang="es-MX" dirty="0" err="1"/>
              <a:t>timpano</a:t>
            </a:r>
            <a:r>
              <a:rPr lang="es-MX" dirty="0"/>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el antro mastoideo, situado por atrás y afuera de la caja del </a:t>
            </a:r>
            <a:r>
              <a:rPr lang="es-MX" dirty="0" err="1"/>
              <a:t>timpano</a:t>
            </a:r>
            <a:r>
              <a:rPr lang="es-MX" dirty="0"/>
              <a:t>, es una amplia celdilla mastoidea de dimensión variable.   tiene una situación mas alta en el niño que en el adulto y comunica con la caja del </a:t>
            </a:r>
            <a:r>
              <a:rPr lang="es-MX" dirty="0" err="1"/>
              <a:t>timpano</a:t>
            </a:r>
            <a:r>
              <a:rPr lang="es-MX" dirty="0"/>
              <a:t> por medio del </a:t>
            </a:r>
            <a:r>
              <a:rPr lang="es-MX" dirty="0" err="1"/>
              <a:t>aditus</a:t>
            </a:r>
            <a:r>
              <a:rPr lang="es-MX" dirty="0"/>
              <a:t> del </a:t>
            </a:r>
            <a:r>
              <a:rPr lang="es-MX" dirty="0" err="1"/>
              <a:t>antrum</a:t>
            </a:r>
            <a:r>
              <a:rPr lang="es-MX" dirty="0"/>
              <a:t>.</a:t>
            </a:r>
          </a:p>
          <a:p>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las celdillas mastoideas, variables en dimensión y situación, están situadas en el espesor de la apófisis mastoides y se distribuyen formando los grupos anterior, posterior, superior e inferior, interno y externo.</a:t>
            </a:r>
          </a:p>
          <a:p>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a:t>la trompa de Eustaquio ósea es un conducto que comunica la caja del </a:t>
            </a:r>
            <a:r>
              <a:rPr lang="es-MX" dirty="0" err="1"/>
              <a:t>timpano</a:t>
            </a:r>
            <a:r>
              <a:rPr lang="es-MX" dirty="0"/>
              <a:t> con el medio exterior al nivel del </a:t>
            </a:r>
            <a:r>
              <a:rPr lang="es-MX" dirty="0" err="1"/>
              <a:t>angulo</a:t>
            </a:r>
            <a:r>
              <a:rPr lang="es-MX" dirty="0"/>
              <a:t> constituido por la escama y la roca.  es oblicuo hacia adelante y adentro y se relaciona por arriba con el tegmen tympani y con el conducto del musculo del martillo, por abajo ocupa el surco </a:t>
            </a:r>
            <a:r>
              <a:rPr lang="es-MX" dirty="0" err="1"/>
              <a:t>timpanopetroso</a:t>
            </a:r>
            <a:r>
              <a:rPr lang="es-MX" dirty="0"/>
              <a:t>, por fuera se halla constituida por el hueso </a:t>
            </a:r>
            <a:r>
              <a:rPr lang="es-MX" dirty="0" err="1"/>
              <a:t>timpanal</a:t>
            </a:r>
            <a:r>
              <a:rPr lang="es-MX" dirty="0"/>
              <a:t>, finalmente por dentro corresponde al conducto carotideo del cual esta separada por un delgado tabique óseo.</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de los orificios de la trompa, el posterior o timpánico se encuentra en la pared anterior de la caja y el anterior ocupa la sutura </a:t>
            </a:r>
            <a:r>
              <a:rPr lang="es-MX" dirty="0" err="1"/>
              <a:t>esfenopetrosa</a:t>
            </a:r>
            <a:r>
              <a:rPr lang="es-MX" dirty="0"/>
              <a:t>.  el orificio timpánico de la trompa </a:t>
            </a:r>
            <a:r>
              <a:rPr lang="es-MX" dirty="0" err="1"/>
              <a:t>osea</a:t>
            </a:r>
            <a:r>
              <a:rPr lang="es-MX" dirty="0"/>
              <a:t> y el orificio timpánico del </a:t>
            </a:r>
            <a:r>
              <a:rPr lang="es-MX" dirty="0" err="1"/>
              <a:t>aditus</a:t>
            </a:r>
            <a:r>
              <a:rPr lang="es-MX" dirty="0"/>
              <a:t> están de tal manera situados que parecen continuarse uno con otro.</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100" dirty="0"/>
              <a:t>Laberinto óseo.-  </a:t>
            </a:r>
            <a:r>
              <a:rPr lang="es-MX" sz="3100" dirty="0" err="1"/>
              <a:t>consituido</a:t>
            </a:r>
            <a:r>
              <a:rPr lang="es-MX" sz="3100" dirty="0"/>
              <a:t> por un conjunto de cavidades ahuecadas en el interior de la roca, a saber:</a:t>
            </a:r>
            <a:r>
              <a:rPr lang="es-MX" dirty="0"/>
              <a:t/>
            </a:r>
            <a:br>
              <a:rPr lang="es-MX" dirty="0"/>
            </a:br>
            <a:endParaRPr lang="es-MX" dirty="0"/>
          </a:p>
        </p:txBody>
      </p:sp>
      <p:sp>
        <p:nvSpPr>
          <p:cNvPr id="3" name="2 Marcador de contenido"/>
          <p:cNvSpPr>
            <a:spLocks noGrp="1"/>
          </p:cNvSpPr>
          <p:nvPr>
            <p:ph idx="1"/>
          </p:nvPr>
        </p:nvSpPr>
        <p:spPr/>
        <p:txBody>
          <a:bodyPr/>
          <a:lstStyle/>
          <a:p>
            <a:pPr lvl="0"/>
            <a:r>
              <a:rPr lang="es-MX" dirty="0"/>
              <a:t>vestíbulo</a:t>
            </a:r>
          </a:p>
          <a:p>
            <a:pPr lvl="0"/>
            <a:r>
              <a:rPr lang="es-MX" dirty="0"/>
              <a:t>caracol</a:t>
            </a:r>
          </a:p>
          <a:p>
            <a:pPr lvl="0"/>
            <a:r>
              <a:rPr lang="es-MX" dirty="0"/>
              <a:t>conductos semicirculares.</a:t>
            </a:r>
          </a:p>
          <a:p>
            <a:pPr>
              <a:buNone/>
            </a:pPr>
            <a:r>
              <a:rPr lang="es-MX" dirty="0"/>
              <a:t>estos elementos derivan de centros de osificación </a:t>
            </a:r>
            <a:r>
              <a:rPr lang="es-MX" dirty="0" err="1"/>
              <a:t>simultaneos</a:t>
            </a:r>
            <a:r>
              <a:rPr lang="es-MX" dirty="0"/>
              <a:t> (fig. 77)</a:t>
            </a:r>
          </a:p>
          <a:p>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ENRIQUE ANDRADE\Documents\My Scans\2008-10 (oct)\ScannedImage-5.jpg"/>
          <p:cNvPicPr>
            <a:picLocks noGrp="1" noChangeAspect="1" noChangeArrowheads="1"/>
          </p:cNvPicPr>
          <p:nvPr>
            <p:ph idx="1"/>
          </p:nvPr>
        </p:nvPicPr>
        <p:blipFill>
          <a:blip r:embed="rId2" cstate="print"/>
          <a:srcRect/>
          <a:stretch>
            <a:fillRect/>
          </a:stretch>
        </p:blipFill>
        <p:spPr bwMode="auto">
          <a:xfrm>
            <a:off x="142844" y="143040"/>
            <a:ext cx="7994751" cy="671496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VESTIBULO.-  Corresponde al fondo del conducto auditivo interno y en él convergen los conductos semicirculares, comunica con la caja del </a:t>
            </a:r>
            <a:r>
              <a:rPr lang="es-MX" dirty="0" err="1"/>
              <a:t>timpano</a:t>
            </a:r>
            <a:r>
              <a:rPr lang="es-MX" dirty="0"/>
              <a:t> por medio de las ventanas oval y redonda.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ESCAMA DEL TEMPORAL</a:t>
            </a:r>
          </a:p>
        </p:txBody>
      </p:sp>
      <p:sp>
        <p:nvSpPr>
          <p:cNvPr id="3" name="2 Marcador de contenido"/>
          <p:cNvSpPr>
            <a:spLocks noGrp="1"/>
          </p:cNvSpPr>
          <p:nvPr>
            <p:ph idx="1"/>
          </p:nvPr>
        </p:nvSpPr>
        <p:spPr/>
        <p:txBody>
          <a:bodyPr>
            <a:normAutofit fontScale="92500" lnSpcReduction="20000"/>
          </a:bodyPr>
          <a:lstStyle/>
          <a:p>
            <a:pPr lvl="0"/>
            <a:r>
              <a:rPr lang="es-MX" dirty="0" smtClean="0"/>
              <a:t>Forma semicircular </a:t>
            </a:r>
            <a:r>
              <a:rPr lang="es-MX" dirty="0"/>
              <a:t>y muestra una cara externa e interna.</a:t>
            </a:r>
          </a:p>
          <a:p>
            <a:pPr lvl="0"/>
            <a:r>
              <a:rPr lang="es-MX" dirty="0"/>
              <a:t>la parte superior de la externa, lisa y casi plana</a:t>
            </a:r>
          </a:p>
          <a:p>
            <a:pPr lvl="0"/>
            <a:r>
              <a:rPr lang="es-MX" dirty="0"/>
              <a:t>recubierta por el Musculo Temporal</a:t>
            </a:r>
          </a:p>
          <a:p>
            <a:pPr lvl="0"/>
            <a:r>
              <a:rPr lang="es-MX" dirty="0"/>
              <a:t>la parte inferior o inferointerna queda separada de la superior por la apófisis cigomática.</a:t>
            </a:r>
          </a:p>
          <a:p>
            <a:pPr lvl="0"/>
            <a:r>
              <a:rPr lang="es-MX" dirty="0"/>
              <a:t>se distinguen en esta parte dos porciones: una libre o apical y otra de implantación basal.</a:t>
            </a:r>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r>
              <a:rPr lang="es-MX" dirty="0"/>
              <a:t>CARACOL.- situado por dentro y por delante del conducto auditivo interno, es un tubo </a:t>
            </a:r>
            <a:r>
              <a:rPr lang="es-MX" dirty="0" err="1"/>
              <a:t>oseo</a:t>
            </a:r>
            <a:r>
              <a:rPr lang="es-MX" dirty="0"/>
              <a:t> arrollado alrededor de una columna central.  en conjunto adopta la forma cónica, cuyo vértice, dirigido hacia delante, esta colocado por fuera del acueducto de Falopio y de los conductos petrosos superficiales, alcanza al conducto del musculo del martillo y al primer codo del conducto carotideo y corresponde su primera espira al promontorio.</a:t>
            </a:r>
          </a:p>
          <a:p>
            <a:endParaRPr lang="es-MX"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CONDUCTOS SEMICIRCULARES.-  Son tres: </a:t>
            </a:r>
          </a:p>
          <a:p>
            <a:pPr lvl="0"/>
            <a:r>
              <a:rPr lang="es-MX" dirty="0"/>
              <a:t>superior</a:t>
            </a:r>
          </a:p>
          <a:p>
            <a:pPr lvl="0"/>
            <a:r>
              <a:rPr lang="es-MX" dirty="0"/>
              <a:t>posterior</a:t>
            </a:r>
          </a:p>
          <a:p>
            <a:pPr lvl="0"/>
            <a:r>
              <a:rPr lang="es-MX" dirty="0"/>
              <a:t>externo</a:t>
            </a:r>
          </a:p>
          <a:p>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normAutofit fontScale="85000" lnSpcReduction="20000"/>
          </a:bodyPr>
          <a:lstStyle/>
          <a:p>
            <a:r>
              <a:rPr lang="es-MX" dirty="0"/>
              <a:t>el superior corresponde a la eminencia arcuata y esta colocado perpendicularmente al borde superior de la roca. </a:t>
            </a:r>
          </a:p>
          <a:p>
            <a:r>
              <a:rPr lang="es-MX" dirty="0"/>
              <a:t>el posterior es casi paralelo a la cara </a:t>
            </a:r>
            <a:r>
              <a:rPr lang="es-MX" dirty="0" err="1"/>
              <a:t>posterosuperior</a:t>
            </a:r>
            <a:r>
              <a:rPr lang="es-MX" dirty="0"/>
              <a:t> de la roca</a:t>
            </a:r>
          </a:p>
          <a:p>
            <a:r>
              <a:rPr lang="es-MX" dirty="0"/>
              <a:t>el externo hace saliente en la pared interna del </a:t>
            </a:r>
            <a:r>
              <a:rPr lang="es-MX" dirty="0" err="1"/>
              <a:t>aditus</a:t>
            </a:r>
            <a:r>
              <a:rPr lang="es-MX" dirty="0"/>
              <a:t> ad </a:t>
            </a:r>
            <a:r>
              <a:rPr lang="es-MX" dirty="0" err="1"/>
              <a:t>antrum</a:t>
            </a:r>
            <a:r>
              <a:rPr lang="es-MX" dirty="0"/>
              <a:t> y adopta posición horizontal.</a:t>
            </a:r>
          </a:p>
          <a:p>
            <a:pPr>
              <a:buNone/>
            </a:pPr>
            <a:r>
              <a:rPr lang="es-MX" dirty="0"/>
              <a:t>todos los conductos semicirculares están situados por arriba y afuera del vestíbulo con el que comunican ampliamente.  (para mayores detalles véase oído interno).</a:t>
            </a:r>
          </a:p>
          <a:p>
            <a:endParaRPr lang="es-MX"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CONDUCTOS VASCULARES.</a:t>
            </a:r>
            <a:br>
              <a:rPr lang="es-MX" dirty="0"/>
            </a:br>
            <a:endParaRPr lang="es-MX" dirty="0"/>
          </a:p>
        </p:txBody>
      </p:sp>
      <p:sp>
        <p:nvSpPr>
          <p:cNvPr id="3" name="2 Marcador de contenido"/>
          <p:cNvSpPr>
            <a:spLocks noGrp="1"/>
          </p:cNvSpPr>
          <p:nvPr>
            <p:ph idx="1"/>
          </p:nvPr>
        </p:nvSpPr>
        <p:spPr>
          <a:xfrm>
            <a:off x="0" y="714356"/>
            <a:ext cx="9144000" cy="6143644"/>
          </a:xfrm>
        </p:spPr>
        <p:txBody>
          <a:bodyPr>
            <a:normAutofit fontScale="62500" lnSpcReduction="20000"/>
          </a:bodyPr>
          <a:lstStyle/>
          <a:p>
            <a:pPr lvl="0"/>
            <a:r>
              <a:rPr lang="es-MX" dirty="0"/>
              <a:t>conducto carotideo.- se inicia en dirección vertical por un amplio orificio en la cara posteroinferior de la roca, se acoda cuando alcanza el caracol para seguir la dirección del eje mayor de la roca y termina en el vértice de esta.  se halla separado de la caja del </a:t>
            </a:r>
            <a:r>
              <a:rPr lang="es-MX" dirty="0" err="1"/>
              <a:t>timpano</a:t>
            </a:r>
            <a:r>
              <a:rPr lang="es-MX" dirty="0"/>
              <a:t> y del caracol por una delgada lamina bastante frágil.  esta ocupado por la arteria </a:t>
            </a:r>
            <a:r>
              <a:rPr lang="es-MX" dirty="0" err="1"/>
              <a:t>carótica</a:t>
            </a:r>
            <a:r>
              <a:rPr lang="es-MX" dirty="0"/>
              <a:t> interna, el plexo nervioso carotideo originado en el ganglio </a:t>
            </a:r>
            <a:r>
              <a:rPr lang="es-MX" dirty="0" err="1"/>
              <a:t>cervcial</a:t>
            </a:r>
            <a:r>
              <a:rPr lang="es-MX" dirty="0"/>
              <a:t> superior y plexos venosos abundantes.</a:t>
            </a:r>
          </a:p>
          <a:p>
            <a:pPr lvl="0"/>
            <a:r>
              <a:rPr lang="es-MX" dirty="0"/>
              <a:t>conducto </a:t>
            </a:r>
            <a:r>
              <a:rPr lang="es-MX" dirty="0" err="1"/>
              <a:t>petromastoideo</a:t>
            </a:r>
            <a:r>
              <a:rPr lang="es-MX" dirty="0"/>
              <a:t>.- es inconstante, cuando existe, representa el vestigio de la fosa </a:t>
            </a:r>
            <a:r>
              <a:rPr lang="es-MX" dirty="0" err="1"/>
              <a:t>subarcuata</a:t>
            </a:r>
            <a:r>
              <a:rPr lang="es-MX" dirty="0"/>
              <a:t> fetal y pone en comunicación al antro mastoideo con la cavidad craneal.</a:t>
            </a:r>
          </a:p>
          <a:p>
            <a:pPr lvl="0"/>
            <a:r>
              <a:rPr lang="es-MX" dirty="0"/>
              <a:t>el conducto mastoideo atraviesa la escama mastoidea.  su orificio externo esta situado cerca de la sutura </a:t>
            </a:r>
            <a:r>
              <a:rPr lang="es-MX" dirty="0" err="1"/>
              <a:t>occipitotemporal</a:t>
            </a:r>
            <a:r>
              <a:rPr lang="es-MX" dirty="0"/>
              <a:t> y el interno en el borde posterior del canal del seno lateral.</a:t>
            </a:r>
          </a:p>
          <a:p>
            <a:pPr lvl="0"/>
            <a:r>
              <a:rPr lang="es-MX" dirty="0"/>
              <a:t>el acueducto del vestíbulo se inicia en la pared interna del vestíbulo, se dirige verticalmente en una pequeña extensión y se dobla después en </a:t>
            </a:r>
            <a:r>
              <a:rPr lang="es-MX" dirty="0" err="1"/>
              <a:t>angulo</a:t>
            </a:r>
            <a:r>
              <a:rPr lang="es-MX" dirty="0"/>
              <a:t> recto para terminar en la cara </a:t>
            </a:r>
            <a:r>
              <a:rPr lang="es-MX" dirty="0" err="1"/>
              <a:t>posterosuperior</a:t>
            </a:r>
            <a:r>
              <a:rPr lang="es-MX" dirty="0"/>
              <a:t> de la roca.  contiene la vena del acueducto del vestíbulo y el conducto endolinfático.</a:t>
            </a:r>
          </a:p>
          <a:p>
            <a:pPr lvl="0"/>
            <a:r>
              <a:rPr lang="es-MX" dirty="0"/>
              <a:t>el acueducto del caracol se origina en la pared posterior de la rampa </a:t>
            </a:r>
            <a:r>
              <a:rPr lang="es-MX" dirty="0" err="1"/>
              <a:t>timanica</a:t>
            </a:r>
            <a:r>
              <a:rPr lang="es-MX" dirty="0"/>
              <a:t> del caracol por un orificio situado en el borde </a:t>
            </a:r>
            <a:r>
              <a:rPr lang="es-MX" dirty="0" err="1"/>
              <a:t>inferoexterno</a:t>
            </a:r>
            <a:r>
              <a:rPr lang="es-MX" dirty="0"/>
              <a:t> de la ventana redonda y se dirige oblicuamente hacia atrás, afuera y abajo para terminar en el borde posterior de la roca.  incluye la vena del acueducto del caracol.</a:t>
            </a:r>
          </a:p>
          <a:p>
            <a:endParaRPr lang="es-MX"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CONDUCTOS NERVIOSOS.</a:t>
            </a:r>
            <a:br>
              <a:rPr lang="es-MX" dirty="0"/>
            </a:br>
            <a:endParaRPr lang="es-MX" dirty="0"/>
          </a:p>
        </p:txBody>
      </p:sp>
      <p:sp>
        <p:nvSpPr>
          <p:cNvPr id="3" name="2 Marcador de contenido"/>
          <p:cNvSpPr>
            <a:spLocks noGrp="1"/>
          </p:cNvSpPr>
          <p:nvPr>
            <p:ph idx="1"/>
          </p:nvPr>
        </p:nvSpPr>
        <p:spPr/>
        <p:txBody>
          <a:bodyPr/>
          <a:lstStyle/>
          <a:p>
            <a:r>
              <a:rPr lang="es-MX" dirty="0"/>
              <a:t>se hallan todos ellos en la </a:t>
            </a:r>
            <a:r>
              <a:rPr lang="es-MX" dirty="0" smtClean="0"/>
              <a:t>roca.</a:t>
            </a:r>
          </a:p>
          <a:p>
            <a:endParaRPr lang="es-MX" dirty="0"/>
          </a:p>
          <a:p>
            <a:r>
              <a:rPr lang="es-MX" dirty="0" smtClean="0"/>
              <a:t> </a:t>
            </a:r>
            <a:r>
              <a:rPr lang="es-MX" dirty="0"/>
              <a:t>comprenden:</a:t>
            </a:r>
          </a:p>
          <a:p>
            <a:endParaRPr lang="es-MX"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fontScale="92500" lnSpcReduction="20000"/>
          </a:bodyPr>
          <a:lstStyle/>
          <a:p>
            <a:pPr lvl="0">
              <a:buFont typeface="Courier New" pitchFamily="49" charset="0"/>
              <a:buChar char="o"/>
            </a:pPr>
            <a:r>
              <a:rPr lang="es-MX" dirty="0"/>
              <a:t>conducto auditivo interno………(n. facial y el intermediario de </a:t>
            </a:r>
            <a:r>
              <a:rPr lang="es-MX" dirty="0" err="1"/>
              <a:t>Wrisberg</a:t>
            </a:r>
            <a:r>
              <a:rPr lang="es-MX" dirty="0"/>
              <a:t>, ramos del n. coclear, n. </a:t>
            </a:r>
            <a:r>
              <a:rPr lang="es-MX" dirty="0" err="1"/>
              <a:t>vestibular</a:t>
            </a:r>
            <a:r>
              <a:rPr lang="es-MX" dirty="0"/>
              <a:t>, n. </a:t>
            </a:r>
            <a:r>
              <a:rPr lang="es-MX" dirty="0" err="1"/>
              <a:t>ampular</a:t>
            </a:r>
            <a:r>
              <a:rPr lang="es-MX" dirty="0"/>
              <a:t> posterior).</a:t>
            </a:r>
          </a:p>
          <a:p>
            <a:pPr lvl="0">
              <a:buFont typeface="Courier New" pitchFamily="49" charset="0"/>
              <a:buChar char="o"/>
            </a:pPr>
            <a:r>
              <a:rPr lang="es-MX" dirty="0"/>
              <a:t>acueducto de Falopio………………(contiene n. facial, arteria </a:t>
            </a:r>
            <a:r>
              <a:rPr lang="es-MX" dirty="0" err="1"/>
              <a:t>estilomastoidea</a:t>
            </a:r>
            <a:r>
              <a:rPr lang="es-MX" dirty="0"/>
              <a:t> acompañada de sus venas).</a:t>
            </a:r>
          </a:p>
          <a:p>
            <a:pPr lvl="0">
              <a:buFont typeface="Courier New" pitchFamily="49" charset="0"/>
              <a:buChar char="o"/>
            </a:pPr>
            <a:r>
              <a:rPr lang="es-MX" dirty="0"/>
              <a:t>conductos petrosos,</a:t>
            </a:r>
          </a:p>
          <a:p>
            <a:pPr lvl="0">
              <a:buFont typeface="Courier New" pitchFamily="49" charset="0"/>
              <a:buChar char="o"/>
            </a:pPr>
            <a:r>
              <a:rPr lang="es-MX" dirty="0"/>
              <a:t>conducto del nervio del estribo,</a:t>
            </a:r>
          </a:p>
          <a:p>
            <a:pPr lvl="0">
              <a:buFont typeface="Courier New" pitchFamily="49" charset="0"/>
              <a:buChar char="o"/>
            </a:pPr>
            <a:r>
              <a:rPr lang="es-MX" dirty="0"/>
              <a:t>conducto </a:t>
            </a:r>
            <a:r>
              <a:rPr lang="es-MX" dirty="0" err="1"/>
              <a:t>caroticotimpanico</a:t>
            </a:r>
            <a:r>
              <a:rPr lang="es-MX" dirty="0"/>
              <a:t>,</a:t>
            </a:r>
          </a:p>
          <a:p>
            <a:pPr lvl="0">
              <a:buFont typeface="Courier New" pitchFamily="49" charset="0"/>
              <a:buChar char="o"/>
            </a:pPr>
            <a:r>
              <a:rPr lang="es-MX" dirty="0"/>
              <a:t>conducto de Jacobson</a:t>
            </a:r>
          </a:p>
          <a:p>
            <a:pPr lvl="0">
              <a:buFont typeface="Courier New" pitchFamily="49" charset="0"/>
              <a:buChar char="o"/>
            </a:pPr>
            <a:r>
              <a:rPr lang="es-MX" dirty="0"/>
              <a:t>conducto de la cuerda del </a:t>
            </a:r>
            <a:r>
              <a:rPr lang="es-MX" dirty="0" err="1"/>
              <a:t>timpano</a:t>
            </a:r>
            <a:endParaRPr lang="es-MX" dirty="0"/>
          </a:p>
          <a:p>
            <a:pPr lvl="0">
              <a:buFont typeface="Courier New" pitchFamily="49" charset="0"/>
              <a:buChar char="o"/>
            </a:pPr>
            <a:r>
              <a:rPr lang="es-MX" dirty="0"/>
              <a:t>conducto del ramo </a:t>
            </a:r>
            <a:r>
              <a:rPr lang="es-MX" dirty="0" err="1"/>
              <a:t>anastomotico</a:t>
            </a:r>
            <a:r>
              <a:rPr lang="es-MX" dirty="0"/>
              <a:t> del facial y del neumogástrico.</a:t>
            </a:r>
          </a:p>
          <a:p>
            <a:endParaRPr lang="es-MX"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CONDUCTOS MUSCULARES</a:t>
            </a:r>
          </a:p>
        </p:txBody>
      </p:sp>
      <p:sp>
        <p:nvSpPr>
          <p:cNvPr id="3" name="2 Marcador de contenido"/>
          <p:cNvSpPr>
            <a:spLocks noGrp="1"/>
          </p:cNvSpPr>
          <p:nvPr>
            <p:ph idx="1"/>
          </p:nvPr>
        </p:nvSpPr>
        <p:spPr/>
        <p:txBody>
          <a:bodyPr/>
          <a:lstStyle/>
          <a:p>
            <a:pPr lvl="0"/>
            <a:r>
              <a:rPr lang="es-MX" dirty="0"/>
              <a:t>conducto del musculo del estribo</a:t>
            </a:r>
          </a:p>
          <a:p>
            <a:pPr lvl="0"/>
            <a:r>
              <a:rPr lang="es-MX" dirty="0"/>
              <a:t>conducto del musculo del martillo. (fig. 78)</a:t>
            </a:r>
          </a:p>
          <a:p>
            <a:endParaRPr lang="es-MX"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ENRIQUE ANDRADE\Documents\My Scans\2008-10 (oct)\ScannedImage-6.jpg"/>
          <p:cNvPicPr>
            <a:picLocks noGrp="1" noChangeAspect="1" noChangeArrowheads="1"/>
          </p:cNvPicPr>
          <p:nvPr>
            <p:ph idx="1"/>
          </p:nvPr>
        </p:nvPicPr>
        <p:blipFill>
          <a:blip r:embed="rId2" cstate="print"/>
          <a:srcRect/>
          <a:stretch>
            <a:fillRect/>
          </a:stretch>
        </p:blipFill>
        <p:spPr bwMode="auto">
          <a:xfrm>
            <a:off x="-312429" y="1209852"/>
            <a:ext cx="9599337" cy="4644004"/>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CRANEO EN GENERAL.</a:t>
            </a:r>
            <a:br>
              <a:rPr lang="es-MX" dirty="0"/>
            </a:br>
            <a:endParaRPr lang="es-MX" dirty="0"/>
          </a:p>
        </p:txBody>
      </p:sp>
      <p:sp>
        <p:nvSpPr>
          <p:cNvPr id="3" name="2 Marcador de contenido"/>
          <p:cNvSpPr>
            <a:spLocks noGrp="1"/>
          </p:cNvSpPr>
          <p:nvPr>
            <p:ph idx="1"/>
          </p:nvPr>
        </p:nvSpPr>
        <p:spPr/>
        <p:txBody>
          <a:bodyPr/>
          <a:lstStyle/>
          <a:p>
            <a:r>
              <a:rPr lang="es-MX" dirty="0"/>
              <a:t>Formado por 8 huesos, cuyo estudio por separado acabamos de realizar.</a:t>
            </a:r>
          </a:p>
          <a:p>
            <a:r>
              <a:rPr lang="es-MX" dirty="0"/>
              <a:t>tiene la forma de un ovoide hueco aplanado en su cara inferior, con la extremidad mayor dirigida hacia atrás y eje dirigido oblicuamente de arriba abajo y de adelante atrás.</a:t>
            </a:r>
          </a:p>
          <a:p>
            <a:endParaRPr lang="es-MX"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presenta una superficie exterior o </a:t>
            </a:r>
            <a:r>
              <a:rPr lang="es-MX" dirty="0" err="1"/>
              <a:t>exocraneana</a:t>
            </a:r>
            <a:r>
              <a:rPr lang="es-MX" dirty="0"/>
              <a:t> y otra interior o </a:t>
            </a:r>
            <a:r>
              <a:rPr lang="es-MX" dirty="0" err="1"/>
              <a:t>endocraneana</a:t>
            </a:r>
            <a:r>
              <a:rPr lang="es-MX" dirty="0"/>
              <a:t>.  dividiéndola en dos partes mediante una sección horizontal que pase por la eminencia frontal media y por la protuberancia occipital externa, resultan dos porciones de las cuales la superior es la bóveda y la inferior la base.</a:t>
            </a:r>
          </a:p>
          <a:p>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NRIQUE ANDRADE\Documents\My Scans\2008-10 (oct)\ScannedImage-3.jpg"/>
          <p:cNvPicPr>
            <a:picLocks noGrp="1" noChangeAspect="1" noChangeArrowheads="1"/>
          </p:cNvPicPr>
          <p:nvPr>
            <p:ph idx="1"/>
          </p:nvPr>
        </p:nvPicPr>
        <p:blipFill>
          <a:blip r:embed="rId2" cstate="print"/>
          <a:srcRect/>
          <a:stretch>
            <a:fillRect/>
          </a:stretch>
        </p:blipFill>
        <p:spPr bwMode="auto">
          <a:xfrm>
            <a:off x="0" y="0"/>
            <a:ext cx="9144000" cy="6126163"/>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BOVEDA CRANEANA</a:t>
            </a:r>
            <a:endParaRPr lang="es-MX" dirty="0"/>
          </a:p>
        </p:txBody>
      </p:sp>
      <p:sp>
        <p:nvSpPr>
          <p:cNvPr id="3" name="2 Marcador de contenido"/>
          <p:cNvSpPr>
            <a:spLocks noGrp="1"/>
          </p:cNvSpPr>
          <p:nvPr>
            <p:ph idx="1"/>
          </p:nvPr>
        </p:nvSpPr>
        <p:spPr/>
        <p:txBody>
          <a:bodyPr/>
          <a:lstStyle/>
          <a:p>
            <a:r>
              <a:rPr lang="es-MX" dirty="0" smtClean="0"/>
              <a:t>CONFIGURACION INTERIOR</a:t>
            </a:r>
          </a:p>
          <a:p>
            <a:r>
              <a:rPr lang="es-MX" dirty="0" smtClean="0"/>
              <a:t>Y</a:t>
            </a:r>
          </a:p>
          <a:p>
            <a:r>
              <a:rPr lang="es-MX" dirty="0" smtClean="0"/>
              <a:t>CONFIGURACION EXTERIOR</a:t>
            </a:r>
          </a:p>
          <a:p>
            <a:pPr>
              <a:buNone/>
            </a:pPr>
            <a:endParaRPr lang="es-MX"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r>
              <a:rPr lang="es-MX" dirty="0"/>
              <a:t>configuración interior.</a:t>
            </a:r>
          </a:p>
          <a:p>
            <a:r>
              <a:rPr lang="es-MX" dirty="0"/>
              <a:t>constituida por el frontal, los parietales, y el occipital.</a:t>
            </a:r>
          </a:p>
          <a:p>
            <a:pPr>
              <a:buNone/>
            </a:pPr>
            <a:endParaRPr lang="es-MX"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ENRIQUE ANDRADE\Documents\My Scans\2008-10 (oct)\ScannedImage-7.jpg"/>
          <p:cNvPicPr>
            <a:picLocks noGrp="1" noChangeAspect="1" noChangeArrowheads="1"/>
          </p:cNvPicPr>
          <p:nvPr>
            <p:ph idx="1"/>
          </p:nvPr>
        </p:nvPicPr>
        <p:blipFill>
          <a:blip r:embed="rId2" cstate="print"/>
          <a:srcRect/>
          <a:stretch>
            <a:fillRect/>
          </a:stretch>
        </p:blipFill>
        <p:spPr bwMode="auto">
          <a:xfrm rot="5400000">
            <a:off x="988619" y="-269467"/>
            <a:ext cx="7000900" cy="7539834"/>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r>
              <a:rPr lang="es-MX" dirty="0"/>
              <a:t>configuración exterior.</a:t>
            </a:r>
          </a:p>
          <a:p>
            <a:r>
              <a:rPr lang="es-MX" dirty="0"/>
              <a:t>comprende una región superior o bóveda propiamente dicha y otra lateral o región temporal.</a:t>
            </a:r>
          </a:p>
          <a:p>
            <a:endParaRPr lang="es-MX"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ENRIQUE ANDRADE\Documents\My Scans\2008-10 (oct)\ScannedImage-8.jpg"/>
          <p:cNvPicPr>
            <a:picLocks noGrp="1" noChangeAspect="1" noChangeArrowheads="1"/>
          </p:cNvPicPr>
          <p:nvPr>
            <p:ph idx="1"/>
          </p:nvPr>
        </p:nvPicPr>
        <p:blipFill>
          <a:blip r:embed="rId2" cstate="print"/>
          <a:srcRect/>
          <a:stretch>
            <a:fillRect/>
          </a:stretch>
        </p:blipFill>
        <p:spPr bwMode="auto">
          <a:xfrm>
            <a:off x="1071538" y="-159446"/>
            <a:ext cx="6572296" cy="6884238"/>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configuración interna.</a:t>
            </a:r>
            <a:br>
              <a:rPr lang="es-MX" dirty="0"/>
            </a:br>
            <a:endParaRPr lang="es-MX" dirty="0"/>
          </a:p>
        </p:txBody>
      </p:sp>
      <p:sp>
        <p:nvSpPr>
          <p:cNvPr id="3" name="2 Marcador de contenido"/>
          <p:cNvSpPr>
            <a:spLocks noGrp="1"/>
          </p:cNvSpPr>
          <p:nvPr>
            <p:ph idx="1"/>
          </p:nvPr>
        </p:nvSpPr>
        <p:spPr/>
        <p:txBody>
          <a:bodyPr/>
          <a:lstStyle/>
          <a:p>
            <a:r>
              <a:rPr lang="es-MX" dirty="0"/>
              <a:t>se distinguen en el interior de la base tres partes o pisos.</a:t>
            </a:r>
          </a:p>
          <a:p>
            <a:endParaRPr lang="es-MX"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en primer lugar el piso anterior que esta limitado por delante merced a la línea que separa la bóveda de la base y por detrás mediante el borde posterior de las alas menores del esfenoides y el canal óptico.</a:t>
            </a:r>
          </a:p>
          <a:p>
            <a:endParaRPr lang="es-MX"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a lo largo de la línea media, comenzando por delante se encuentran:</a:t>
            </a:r>
          </a:p>
          <a:p>
            <a:r>
              <a:rPr lang="es-MX" dirty="0"/>
              <a:t>cresta frontal, </a:t>
            </a:r>
            <a:endParaRPr lang="es-MX" dirty="0" smtClean="0"/>
          </a:p>
          <a:p>
            <a:r>
              <a:rPr lang="es-MX" dirty="0" smtClean="0"/>
              <a:t>agujero </a:t>
            </a:r>
            <a:r>
              <a:rPr lang="es-MX" dirty="0"/>
              <a:t>ciego, </a:t>
            </a:r>
            <a:endParaRPr lang="es-MX" dirty="0" smtClean="0"/>
          </a:p>
          <a:p>
            <a:r>
              <a:rPr lang="es-MX" dirty="0" smtClean="0"/>
              <a:t>apófisis </a:t>
            </a:r>
            <a:r>
              <a:rPr lang="es-MX" dirty="0"/>
              <a:t>crista </a:t>
            </a:r>
            <a:r>
              <a:rPr lang="es-MX" dirty="0" err="1"/>
              <a:t>galli</a:t>
            </a:r>
            <a:r>
              <a:rPr lang="es-MX" dirty="0"/>
              <a:t> y </a:t>
            </a:r>
            <a:endParaRPr lang="es-MX" dirty="0" smtClean="0"/>
          </a:p>
          <a:p>
            <a:r>
              <a:rPr lang="es-MX" dirty="0" smtClean="0"/>
              <a:t>el </a:t>
            </a:r>
            <a:r>
              <a:rPr lang="es-MX" dirty="0"/>
              <a:t>canal óptico.</a:t>
            </a:r>
          </a:p>
          <a:p>
            <a:endParaRPr lang="es-MX"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a los lados de la línea media se observan:</a:t>
            </a:r>
          </a:p>
          <a:p>
            <a:r>
              <a:rPr lang="es-MX" dirty="0"/>
              <a:t>canales olfatorios con los orificios para el paso de los nervios olfatorios, </a:t>
            </a:r>
            <a:endParaRPr lang="es-MX" dirty="0" smtClean="0"/>
          </a:p>
          <a:p>
            <a:r>
              <a:rPr lang="es-MX" dirty="0" smtClean="0"/>
              <a:t>la </a:t>
            </a:r>
            <a:r>
              <a:rPr lang="es-MX" dirty="0"/>
              <a:t>hendidura y agujero etmoidal, </a:t>
            </a:r>
            <a:endParaRPr lang="es-MX" dirty="0" smtClean="0"/>
          </a:p>
          <a:p>
            <a:r>
              <a:rPr lang="es-MX" dirty="0" smtClean="0"/>
              <a:t>la </a:t>
            </a:r>
            <a:r>
              <a:rPr lang="es-MX" dirty="0"/>
              <a:t>sutura </a:t>
            </a:r>
            <a:r>
              <a:rPr lang="es-MX" dirty="0" err="1"/>
              <a:t>frontoetmoidal</a:t>
            </a:r>
            <a:r>
              <a:rPr lang="es-MX" dirty="0"/>
              <a:t>, </a:t>
            </a:r>
            <a:endParaRPr lang="es-MX" dirty="0" smtClean="0"/>
          </a:p>
          <a:p>
            <a:r>
              <a:rPr lang="es-MX" dirty="0" smtClean="0"/>
              <a:t>las </a:t>
            </a:r>
            <a:r>
              <a:rPr lang="es-MX" dirty="0"/>
              <a:t>eminencias orbitarias y, </a:t>
            </a:r>
            <a:endParaRPr lang="es-MX" dirty="0" smtClean="0"/>
          </a:p>
          <a:p>
            <a:r>
              <a:rPr lang="es-MX" dirty="0" smtClean="0"/>
              <a:t>por </a:t>
            </a:r>
            <a:r>
              <a:rPr lang="es-MX" dirty="0"/>
              <a:t>detrás ellas la sutura </a:t>
            </a:r>
            <a:r>
              <a:rPr lang="es-MX" dirty="0" err="1"/>
              <a:t>frontoesfenoidal</a:t>
            </a:r>
            <a:r>
              <a:rPr lang="es-MX" dirty="0"/>
              <a:t>.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en la sutura </a:t>
            </a:r>
            <a:r>
              <a:rPr lang="es-MX" dirty="0" err="1"/>
              <a:t>frontoetmoidal</a:t>
            </a:r>
            <a:r>
              <a:rPr lang="es-MX" dirty="0"/>
              <a:t> existen dos orificios que comunican con los conductos etmoidales, el anterior de los cuales deja paso a la arteria </a:t>
            </a:r>
            <a:r>
              <a:rPr lang="es-MX" dirty="0" err="1"/>
              <a:t>atmoidal</a:t>
            </a:r>
            <a:r>
              <a:rPr lang="es-MX" dirty="0"/>
              <a:t> anterior y al nervio nasal interno, mientras por el posterior pasan la arteria etmoidal posterior y el nervio </a:t>
            </a:r>
            <a:r>
              <a:rPr lang="es-MX" dirty="0" err="1"/>
              <a:t>esfenoetmoidal</a:t>
            </a:r>
            <a:r>
              <a:rPr lang="es-MX" dirty="0"/>
              <a:t>. (fig. 81).</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500042"/>
            <a:ext cx="8643998" cy="6000792"/>
          </a:xfrm>
        </p:spPr>
        <p:txBody>
          <a:bodyPr>
            <a:normAutofit fontScale="85000" lnSpcReduction="10000"/>
          </a:bodyPr>
          <a:lstStyle/>
          <a:p>
            <a:pPr lvl="0"/>
            <a:r>
              <a:rPr lang="es-MX" dirty="0"/>
              <a:t>la porción libre es alargada de adelante atrás, aplanada transversalmente y tiene la cara externa donde se inserta el Musculo Masetero, convexa en tanto la interna es cóncava y lisa</a:t>
            </a:r>
          </a:p>
          <a:p>
            <a:pPr lvl="0"/>
            <a:r>
              <a:rPr lang="es-MX" dirty="0"/>
              <a:t>la porción basal, aplanada de arriba abajo, su cara superior acanalada y en ellas se deslizan los haces posteriores del músculo temporal.  </a:t>
            </a:r>
          </a:p>
          <a:p>
            <a:pPr lvl="0"/>
            <a:r>
              <a:rPr lang="es-MX" dirty="0"/>
              <a:t>de la parte anterior de la porción basal y por su cara inferior, sale una prolongación alargada transversalmente, lisa y convexa es el cóndilo del temporal y constituye parte de la articulación con el maxilar inferior.  </a:t>
            </a:r>
          </a:p>
          <a:p>
            <a:pPr lvl="0"/>
            <a:r>
              <a:rPr lang="es-MX" dirty="0"/>
              <a:t>la cara interna de la escama lleva depresiones y surcos vasculares para Arteria meníngea media.</a:t>
            </a:r>
          </a:p>
          <a:p>
            <a:endParaRPr lang="es-MX"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ENRIQUE ANDRADE\Documents\My Scans\2008-10 (oct)\ScannedImage-9.jpg"/>
          <p:cNvPicPr>
            <a:picLocks noGrp="1" noChangeAspect="1" noChangeArrowheads="1"/>
          </p:cNvPicPr>
          <p:nvPr>
            <p:ph idx="1"/>
          </p:nvPr>
        </p:nvPicPr>
        <p:blipFill>
          <a:blip r:embed="rId2" cstate="print"/>
          <a:srcRect/>
          <a:stretch>
            <a:fillRect/>
          </a:stretch>
        </p:blipFill>
        <p:spPr bwMode="auto">
          <a:xfrm>
            <a:off x="857224" y="-93550"/>
            <a:ext cx="7265776" cy="6951550"/>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el piso medio de la base esta limitado anteriormente por el canal óptico y el borde posterior de las alas menores del esfenoides y posteriormente por la lamina </a:t>
            </a:r>
            <a:r>
              <a:rPr lang="es-MX" dirty="0" err="1"/>
              <a:t>cuadrilatera</a:t>
            </a:r>
            <a:r>
              <a:rPr lang="es-MX" dirty="0"/>
              <a:t> de este mismo hueso y el borde superior de la roca.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r>
              <a:rPr lang="es-MX" dirty="0"/>
              <a:t>destaca en su línea media la silla turca, la cual limita por delante con el canal óptico, en tanto que el borde superior de la lamina </a:t>
            </a:r>
            <a:r>
              <a:rPr lang="es-MX" dirty="0" err="1"/>
              <a:t>cuadrilatera</a:t>
            </a:r>
            <a:r>
              <a:rPr lang="es-MX" dirty="0"/>
              <a:t> del esfenoides forma su limite posterior, los lados de la silla turca quedan definidos por ambos canales cavernosos, que llevan el seno cavernoso y la arteria carótida interna.  los </a:t>
            </a:r>
            <a:r>
              <a:rPr lang="es-MX" dirty="0" err="1"/>
              <a:t>angulos</a:t>
            </a:r>
            <a:r>
              <a:rPr lang="es-MX" dirty="0"/>
              <a:t> de esta fosa están señalados por las dos apófisis </a:t>
            </a:r>
            <a:r>
              <a:rPr lang="es-MX" dirty="0" err="1"/>
              <a:t>clinoides</a:t>
            </a:r>
            <a:r>
              <a:rPr lang="es-MX" dirty="0"/>
              <a:t> anteriores y las dos posteriores.</a:t>
            </a:r>
          </a:p>
          <a:p>
            <a:endParaRPr lang="es-MX"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pPr>
              <a:buNone/>
            </a:pPr>
            <a:r>
              <a:rPr lang="es-MX" dirty="0"/>
              <a:t>las fosas esfenoidales o fosas </a:t>
            </a:r>
            <a:r>
              <a:rPr lang="es-MX" dirty="0" err="1"/>
              <a:t>petroesfenoidales</a:t>
            </a:r>
            <a:r>
              <a:rPr lang="es-MX" dirty="0"/>
              <a:t> están situadas a los lados de la línea media, formadas por la cara interna del ala mayor del esfenoides y la cara anterosuperior de la roca, ahí encontramos la eminencia arcuata, el tegmen tympani y la fosa de </a:t>
            </a:r>
            <a:r>
              <a:rPr lang="es-MX" dirty="0" err="1"/>
              <a:t>Glasser</a:t>
            </a:r>
            <a:r>
              <a:rPr lang="es-MX" dirty="0"/>
              <a:t> que aloja el </a:t>
            </a:r>
            <a:r>
              <a:rPr lang="es-MX" dirty="0" err="1"/>
              <a:t>cavum</a:t>
            </a:r>
            <a:r>
              <a:rPr lang="es-MX" dirty="0"/>
              <a:t> de </a:t>
            </a:r>
            <a:r>
              <a:rPr lang="es-MX" dirty="0" err="1"/>
              <a:t>Meckel</a:t>
            </a:r>
            <a:r>
              <a:rPr lang="es-MX" dirty="0"/>
              <a:t> con el ganglio de </a:t>
            </a:r>
            <a:r>
              <a:rPr lang="es-MX" dirty="0" err="1"/>
              <a:t>Gasser</a:t>
            </a:r>
            <a:r>
              <a:rPr lang="es-MX" dirty="0"/>
              <a:t>.   en dichas fosas se observan también diversos orificios.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0"/>
            <a:ext cx="9001156" cy="6858000"/>
          </a:xfrm>
        </p:spPr>
        <p:txBody>
          <a:bodyPr>
            <a:normAutofit fontScale="77500" lnSpcReduction="20000"/>
          </a:bodyPr>
          <a:lstStyle/>
          <a:p>
            <a:r>
              <a:rPr lang="es-MX" dirty="0"/>
              <a:t>En primer lugar, si se empieza por delante:</a:t>
            </a:r>
          </a:p>
          <a:p>
            <a:r>
              <a:rPr lang="es-MX" dirty="0"/>
              <a:t>la hendidura esfenoidal, que relaciona el cráneo con la orbita y  es atravesada por los nervios motor ocular común, motor ocular externo, patético y oftálmico y por la vena oftálmica, mientras su parte mas interna sirve de inserción al anillo de </a:t>
            </a:r>
            <a:r>
              <a:rPr lang="es-MX" dirty="0" err="1"/>
              <a:t>Zinn</a:t>
            </a:r>
            <a:r>
              <a:rPr lang="es-MX" dirty="0"/>
              <a:t>.   el agujero redondo mayor deja pasar al nervio maxilar superior.    el </a:t>
            </a:r>
            <a:r>
              <a:rPr lang="es-MX" dirty="0" err="1"/>
              <a:t>agujerjo</a:t>
            </a:r>
            <a:r>
              <a:rPr lang="es-MX" dirty="0"/>
              <a:t> oval al nervio maxilar inferior y a la pequeña meníngea.  el conducto innominado de </a:t>
            </a:r>
            <a:r>
              <a:rPr lang="es-MX" dirty="0" err="1"/>
              <a:t>Arnold</a:t>
            </a:r>
            <a:r>
              <a:rPr lang="es-MX" dirty="0"/>
              <a:t>, a los pequeños petrosos superficial y profundo que van al ganglio </a:t>
            </a:r>
            <a:r>
              <a:rPr lang="es-MX" dirty="0" err="1"/>
              <a:t>ótico</a:t>
            </a:r>
            <a:r>
              <a:rPr lang="es-MX" dirty="0"/>
              <a:t>.   el agujero redondo menor, a la meníngea media.  el agujero de </a:t>
            </a:r>
            <a:r>
              <a:rPr lang="es-MX" dirty="0" err="1"/>
              <a:t>Vesalio</a:t>
            </a:r>
            <a:r>
              <a:rPr lang="es-MX" dirty="0"/>
              <a:t>, a una vena emisario,  El hiato de Falopio y los hiatos accesorios,  </a:t>
            </a:r>
            <a:r>
              <a:rPr lang="es-MX" dirty="0" err="1"/>
              <a:t>alos</a:t>
            </a:r>
            <a:r>
              <a:rPr lang="es-MX" dirty="0"/>
              <a:t> dos petrosos superficiales, ramos del facial, y a los petrosos profundos, que nacen en el nervio de Jacobson.  Por el agujero rasgado anterior pasa el nervio </a:t>
            </a:r>
            <a:r>
              <a:rPr lang="es-MX" dirty="0" err="1"/>
              <a:t>vidiano</a:t>
            </a:r>
            <a:r>
              <a:rPr lang="es-MX" dirty="0"/>
              <a:t>, atravesando una membrana fibrocartilaginosa que la obtura.</a:t>
            </a:r>
          </a:p>
          <a:p>
            <a:r>
              <a:rPr lang="es-MX" dirty="0"/>
              <a:t>por el orificio interno del conducto carotideo, situado al nivel del vértice de la roca, sale la carótida interna para introducirse luego en el seno cavernoso.</a:t>
            </a:r>
          </a:p>
          <a:p>
            <a:endParaRPr lang="es-MX"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fontScale="55000" lnSpcReduction="20000"/>
          </a:bodyPr>
          <a:lstStyle/>
          <a:p>
            <a:r>
              <a:rPr lang="es-MX" dirty="0"/>
              <a:t>el piso posterior tiene por limites hacia delante, el posterior de la región media y por detrás, el plano que pasa por los canales horizontales de los senos laterales.  muestra en la línea media el canal basilar, que aloja la protuberancia anular, el bulbo raquídeo y el tronco basilar, el agujero occipital atravesado por bulbo raquídeo y sus envolturas, al par que por las arterias vertebrales y el n. espinal, la cresta occipital interna que termina en la protuberancia occipital interna.  en la primera se inserta la hoz del cerebelo y la segunda circunscribe la confluencia de los senos longitudinal superior, recto, laterales y occipital posterior, formándose </a:t>
            </a:r>
            <a:r>
              <a:rPr lang="es-MX" dirty="0" err="1"/>
              <a:t>asi</a:t>
            </a:r>
            <a:r>
              <a:rPr lang="es-MX" dirty="0"/>
              <a:t> la presa de </a:t>
            </a:r>
            <a:r>
              <a:rPr lang="es-MX" dirty="0" err="1"/>
              <a:t>Herófilo</a:t>
            </a:r>
            <a:r>
              <a:rPr lang="es-MX" dirty="0"/>
              <a:t>.</a:t>
            </a:r>
          </a:p>
          <a:p>
            <a:r>
              <a:rPr lang="es-MX" dirty="0"/>
              <a:t>las fosas </a:t>
            </a:r>
            <a:r>
              <a:rPr lang="es-MX" dirty="0" err="1"/>
              <a:t>cerebelosas</a:t>
            </a:r>
            <a:r>
              <a:rPr lang="es-MX" dirty="0"/>
              <a:t> se hallan situadas a los lados de la cresta y en ellas desembocan diversos conductos.   entre estos el canal petroso superior, formado por el seno </a:t>
            </a:r>
            <a:r>
              <a:rPr lang="es-MX" dirty="0" err="1"/>
              <a:t>venosoo</a:t>
            </a:r>
            <a:r>
              <a:rPr lang="es-MX" dirty="0"/>
              <a:t> petroso superior, situado en el borde superior de la roca y que en estado fresco comunica con el seno cavernoso.   el conducto auditivo interno, situado en la parte </a:t>
            </a:r>
            <a:r>
              <a:rPr lang="es-MX" dirty="0" err="1"/>
              <a:t>posterosuperior</a:t>
            </a:r>
            <a:r>
              <a:rPr lang="es-MX" dirty="0"/>
              <a:t> de la roca y cuyo fondo esta dividido en cuatro </a:t>
            </a:r>
            <a:r>
              <a:rPr lang="es-MX" dirty="0" err="1"/>
              <a:t>fosetas</a:t>
            </a:r>
            <a:r>
              <a:rPr lang="es-MX" dirty="0"/>
              <a:t> por donde pasan los nervios auditivos, facial e intermediario de </a:t>
            </a:r>
            <a:r>
              <a:rPr lang="es-MX" dirty="0" err="1"/>
              <a:t>Wrisberg</a:t>
            </a:r>
            <a:r>
              <a:rPr lang="es-MX" dirty="0"/>
              <a:t> y sus ramas.  El acueducto del vestíbulo, situado afuera del anterior y que aloja el saco endolinfático.  El agujero </a:t>
            </a:r>
            <a:r>
              <a:rPr lang="es-MX" dirty="0" err="1"/>
              <a:t>precondielo</a:t>
            </a:r>
            <a:r>
              <a:rPr lang="es-MX" dirty="0"/>
              <a:t> deja paso al nervio hipogloso </a:t>
            </a:r>
            <a:r>
              <a:rPr lang="es-MX" dirty="0" err="1"/>
              <a:t>mahor</a:t>
            </a:r>
            <a:r>
              <a:rPr lang="es-MX" dirty="0"/>
              <a:t>.   el agujero </a:t>
            </a:r>
            <a:r>
              <a:rPr lang="es-MX" dirty="0" err="1"/>
              <a:t>retrocondileo</a:t>
            </a:r>
            <a:r>
              <a:rPr lang="es-MX" dirty="0"/>
              <a:t>, a una vena </a:t>
            </a:r>
            <a:r>
              <a:rPr lang="es-MX" dirty="0" err="1"/>
              <a:t>anastomotica</a:t>
            </a:r>
            <a:r>
              <a:rPr lang="es-MX" dirty="0"/>
              <a:t>.   los canales laterales parten de la protuberancia occipital interna y comprenden una porción horizontal y otra vertical que va a terminarse en el </a:t>
            </a:r>
            <a:r>
              <a:rPr lang="es-MX" dirty="0" err="1"/>
              <a:t>agujeor</a:t>
            </a:r>
            <a:r>
              <a:rPr lang="es-MX" dirty="0"/>
              <a:t> rasgado posterior.  en la porción vertical de esos canales se halla situado el agujero mastoideo, por donde  una vena emisaria comunica el sistema circulatorio </a:t>
            </a:r>
            <a:r>
              <a:rPr lang="es-MX" dirty="0" err="1"/>
              <a:t>endocraneano</a:t>
            </a:r>
            <a:r>
              <a:rPr lang="es-MX" dirty="0"/>
              <a:t> con el </a:t>
            </a:r>
            <a:r>
              <a:rPr lang="es-MX" dirty="0" err="1"/>
              <a:t>exocraneano</a:t>
            </a:r>
            <a:r>
              <a:rPr lang="es-MX" dirty="0"/>
              <a:t>.  el agujero petroso inferior aloja el seno del mismo nombre, situado en la sutura </a:t>
            </a:r>
            <a:r>
              <a:rPr lang="es-MX" dirty="0" err="1"/>
              <a:t>petrooccipital</a:t>
            </a:r>
            <a:r>
              <a:rPr lang="es-MX" dirty="0"/>
              <a:t>.  por ultimo el agujero rasgado posterior esta formado por el borde anterior del occipital y el borde posterior de la roca y se encuentra dividido en dos porciones por las espinas yugulares, mientras por la porción anterior pasa el nervio glosofaríngeo, la posterior esta a su vez dividida en otras dos, atravesando por la de adelante los nervios neumogástrico y espinal, y el seno lateral por la de atrás, que luego se convierte en vena yugular interna.</a:t>
            </a:r>
          </a:p>
          <a:p>
            <a:endParaRPr lang="es-MX"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CONFIGURACION EXTERNA.</a:t>
            </a:r>
            <a:br>
              <a:rPr lang="es-MX" dirty="0"/>
            </a:br>
            <a:endParaRPr lang="es-MX" dirty="0"/>
          </a:p>
        </p:txBody>
      </p:sp>
      <p:sp>
        <p:nvSpPr>
          <p:cNvPr id="3" name="2 Marcador de contenido"/>
          <p:cNvSpPr>
            <a:spLocks noGrp="1"/>
          </p:cNvSpPr>
          <p:nvPr>
            <p:ph idx="1"/>
          </p:nvPr>
        </p:nvSpPr>
        <p:spPr/>
        <p:txBody>
          <a:bodyPr>
            <a:normAutofit fontScale="85000" lnSpcReduction="20000"/>
          </a:bodyPr>
          <a:lstStyle/>
          <a:p>
            <a:r>
              <a:rPr lang="es-MX" dirty="0"/>
              <a:t>La superficie exterior de la base esta circunscrita por una línea que, partiendo de la eminencia frontal media, se dirige hacia la apófisis orbitaria externa, comprendiendo los arcos orbitarios, donde se hallan situados el conducto y escotadura </a:t>
            </a:r>
            <a:r>
              <a:rPr lang="es-MX" dirty="0" err="1"/>
              <a:t>supraorbitaria</a:t>
            </a:r>
            <a:r>
              <a:rPr lang="es-MX" dirty="0"/>
              <a:t>, después, por el borde anterior del ala mayor del esfenoides dicha línea se </a:t>
            </a:r>
            <a:r>
              <a:rPr lang="es-MX" dirty="0" err="1"/>
              <a:t>contina</a:t>
            </a:r>
            <a:r>
              <a:rPr lang="es-MX" dirty="0"/>
              <a:t> con la cresta </a:t>
            </a:r>
            <a:r>
              <a:rPr lang="es-MX" dirty="0" err="1"/>
              <a:t>esfenotemporal</a:t>
            </a:r>
            <a:r>
              <a:rPr lang="es-MX" dirty="0"/>
              <a:t>, para seguir por la raíz longitudinal de la apófisis cigomática y la línea curva occipital superior, yendo a terminarse en la protuberancia occipital externa.</a:t>
            </a:r>
          </a:p>
          <a:p>
            <a:r>
              <a:rPr lang="es-MX" dirty="0"/>
              <a:t>(fig. 83).</a:t>
            </a:r>
          </a:p>
          <a:p>
            <a:endParaRPr lang="es-MX"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ENRIQUE ANDRADE\Documents\My Scans\2008-10 (oct)\ScannedImage-11.jpg"/>
          <p:cNvPicPr>
            <a:picLocks noGrp="1" noChangeAspect="1" noChangeArrowheads="1"/>
          </p:cNvPicPr>
          <p:nvPr>
            <p:ph idx="1"/>
          </p:nvPr>
        </p:nvPicPr>
        <p:blipFill>
          <a:blip r:embed="rId2" cstate="print"/>
          <a:srcRect/>
          <a:stretch>
            <a:fillRect/>
          </a:stretch>
        </p:blipFill>
        <p:spPr bwMode="auto">
          <a:xfrm>
            <a:off x="428596" y="-12848"/>
            <a:ext cx="7643866" cy="6914466"/>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r>
              <a:rPr lang="es-MX" dirty="0"/>
              <a:t>la superficie exterior de la base queda dividida en dos partes mediante una línea transversal que pasa por los </a:t>
            </a:r>
            <a:r>
              <a:rPr lang="es-MX" dirty="0" err="1"/>
              <a:t>tuberculos</a:t>
            </a:r>
            <a:r>
              <a:rPr lang="es-MX" dirty="0"/>
              <a:t> cigomáticos anteriores.   la parte anterior recibe el nombre de facial.   la posterior a </a:t>
            </a:r>
            <a:r>
              <a:rPr lang="es-MX" dirty="0" smtClean="0"/>
              <a:t>su </a:t>
            </a:r>
            <a:r>
              <a:rPr lang="es-MX" dirty="0"/>
              <a:t>vez, puede dividirse en otras dos partes merced a otra línea transversa que uniera las apófisis mastoides.   de las partes resultantes la media se llama yugular y la posterior la occipital.</a:t>
            </a:r>
          </a:p>
          <a:p>
            <a:endParaRPr lang="es-MX"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parte anterior o facial.-   en la línea media de esta región se van encontrando sucesivamente, comenzando por delante:</a:t>
            </a:r>
          </a:p>
          <a:p>
            <a:pPr lvl="0">
              <a:buFont typeface="Wingdings" pitchFamily="2" charset="2"/>
              <a:buChar char="ü"/>
            </a:pPr>
            <a:r>
              <a:rPr lang="es-MX" dirty="0"/>
              <a:t>la espina nasal del frontal, </a:t>
            </a:r>
          </a:p>
          <a:p>
            <a:pPr lvl="0">
              <a:buFont typeface="Wingdings" pitchFamily="2" charset="2"/>
              <a:buChar char="ü"/>
            </a:pPr>
            <a:r>
              <a:rPr lang="es-MX" dirty="0"/>
              <a:t>la lamina perpendicular del etmoides</a:t>
            </a:r>
          </a:p>
          <a:p>
            <a:pPr lvl="0">
              <a:buFont typeface="Wingdings" pitchFamily="2" charset="2"/>
              <a:buChar char="ü"/>
            </a:pPr>
            <a:r>
              <a:rPr lang="es-MX" dirty="0"/>
              <a:t>la cresta esfenoidal inferior.</a:t>
            </a:r>
          </a:p>
          <a:p>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PORCION MASTOIDEA</a:t>
            </a:r>
          </a:p>
        </p:txBody>
      </p:sp>
      <p:sp>
        <p:nvSpPr>
          <p:cNvPr id="3" name="2 Marcador de contenido"/>
          <p:cNvSpPr>
            <a:spLocks noGrp="1"/>
          </p:cNvSpPr>
          <p:nvPr>
            <p:ph idx="1"/>
          </p:nvPr>
        </p:nvSpPr>
        <p:spPr/>
        <p:txBody>
          <a:bodyPr/>
          <a:lstStyle/>
          <a:p>
            <a:r>
              <a:rPr lang="es-MX" dirty="0"/>
              <a:t>Colocada en la parte posteroinferior del temporal</a:t>
            </a:r>
          </a:p>
          <a:p>
            <a:r>
              <a:rPr lang="es-MX" dirty="0"/>
              <a:t>Por detrás del conducto auditivo externo.</a:t>
            </a:r>
          </a:p>
          <a:p>
            <a:r>
              <a:rPr lang="es-MX" dirty="0"/>
              <a:t>Se distinguen en ella una cara externa, otra interna y un borde circunferencial</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lateralmente se observan:  </a:t>
            </a:r>
            <a:br>
              <a:rPr lang="es-MX" dirty="0"/>
            </a:br>
            <a:endParaRPr lang="es-MX" dirty="0"/>
          </a:p>
        </p:txBody>
      </p:sp>
      <p:sp>
        <p:nvSpPr>
          <p:cNvPr id="3" name="2 Marcador de contenido"/>
          <p:cNvSpPr>
            <a:spLocks noGrp="1"/>
          </p:cNvSpPr>
          <p:nvPr>
            <p:ph idx="1"/>
          </p:nvPr>
        </p:nvSpPr>
        <p:spPr/>
        <p:txBody>
          <a:bodyPr>
            <a:normAutofit fontScale="92500" lnSpcReduction="20000"/>
          </a:bodyPr>
          <a:lstStyle/>
          <a:p>
            <a:pPr lvl="0">
              <a:buFont typeface="Wingdings" pitchFamily="2" charset="2"/>
              <a:buChar char="ü"/>
            </a:pPr>
            <a:r>
              <a:rPr lang="es-MX" dirty="0"/>
              <a:t>la lamina cribosa del </a:t>
            </a:r>
            <a:r>
              <a:rPr lang="es-MX" dirty="0" err="1"/>
              <a:t>etomides</a:t>
            </a:r>
            <a:endParaRPr lang="es-MX" dirty="0"/>
          </a:p>
          <a:p>
            <a:pPr lvl="0">
              <a:buFont typeface="Wingdings" pitchFamily="2" charset="2"/>
              <a:buChar char="ü"/>
            </a:pPr>
            <a:r>
              <a:rPr lang="es-MX" dirty="0"/>
              <a:t>cuerpo del esfenoides y </a:t>
            </a:r>
          </a:p>
          <a:p>
            <a:pPr lvl="0">
              <a:buFont typeface="Wingdings" pitchFamily="2" charset="2"/>
              <a:buChar char="ü"/>
            </a:pPr>
            <a:r>
              <a:rPr lang="es-MX" dirty="0"/>
              <a:t>masas laterales del etmoides </a:t>
            </a:r>
          </a:p>
          <a:p>
            <a:pPr lvl="0">
              <a:buFont typeface="Wingdings" pitchFamily="2" charset="2"/>
              <a:buChar char="ü"/>
            </a:pPr>
            <a:r>
              <a:rPr lang="es-MX" dirty="0"/>
              <a:t>bóveda de las orbitas</a:t>
            </a:r>
          </a:p>
          <a:p>
            <a:pPr lvl="0">
              <a:buFont typeface="Wingdings" pitchFamily="2" charset="2"/>
              <a:buChar char="ü"/>
            </a:pPr>
            <a:r>
              <a:rPr lang="es-MX" dirty="0"/>
              <a:t>los agujero olfatorios, </a:t>
            </a:r>
          </a:p>
          <a:p>
            <a:pPr lvl="0">
              <a:buFont typeface="Wingdings" pitchFamily="2" charset="2"/>
              <a:buChar char="ü"/>
            </a:pPr>
            <a:r>
              <a:rPr lang="es-MX" dirty="0"/>
              <a:t>hendidura etmoidal</a:t>
            </a:r>
          </a:p>
          <a:p>
            <a:pPr lvl="0">
              <a:buFont typeface="Wingdings" pitchFamily="2" charset="2"/>
              <a:buChar char="ü"/>
            </a:pPr>
            <a:r>
              <a:rPr lang="es-MX" dirty="0" err="1"/>
              <a:t>agujeor</a:t>
            </a:r>
            <a:r>
              <a:rPr lang="es-MX" dirty="0"/>
              <a:t> etmoidal</a:t>
            </a:r>
          </a:p>
          <a:p>
            <a:pPr lvl="0">
              <a:buFont typeface="Wingdings" pitchFamily="2" charset="2"/>
              <a:buChar char="ü"/>
            </a:pPr>
            <a:r>
              <a:rPr lang="es-MX" dirty="0"/>
              <a:t>conductos etmoidales anterior y posterior</a:t>
            </a:r>
          </a:p>
          <a:p>
            <a:pPr lvl="0">
              <a:buFont typeface="Wingdings" pitchFamily="2" charset="2"/>
              <a:buChar char="ü"/>
            </a:pPr>
            <a:r>
              <a:rPr lang="es-MX" dirty="0"/>
              <a:t>la hendidura esfenoidal y</a:t>
            </a:r>
          </a:p>
          <a:p>
            <a:pPr lvl="0">
              <a:buFont typeface="Wingdings" pitchFamily="2" charset="2"/>
              <a:buChar char="ü"/>
            </a:pPr>
            <a:r>
              <a:rPr lang="es-MX" dirty="0"/>
              <a:t>el orificio del seno esfenoidal </a:t>
            </a:r>
          </a:p>
          <a:p>
            <a:endParaRPr lang="es-MX"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parte media o yugular:   destaca en la línea media la apófisis basilar del occipital con el tubérculo faríngeo y la fosa navicular, y provisto de crestas rugosas para la inserción de los rectos anteriores, mayor y menor de la cabeza.</a:t>
            </a:r>
          </a:p>
          <a:p>
            <a:endParaRPr lang="es-MX"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pPr>
              <a:buNone/>
            </a:pPr>
            <a:r>
              <a:rPr lang="es-MX" dirty="0"/>
              <a:t>a cada lado de la apófisis basilar queda un espacio donde se encuentran la apófisis pterigoides por delante y la apófisis mastoides y el cóndilo occipital </a:t>
            </a:r>
            <a:r>
              <a:rPr lang="es-MX" dirty="0" err="1"/>
              <a:t>porsteriormente</a:t>
            </a:r>
            <a:r>
              <a:rPr lang="es-MX" dirty="0"/>
              <a:t>.    en la parte externa de ese espacio se hallan situados el conducto auditivo externo, la cavidad glenoidea, circunscrita por la raíz transversal de la apófisis cigomática y por la cisura de </a:t>
            </a:r>
            <a:r>
              <a:rPr lang="es-MX" dirty="0" err="1"/>
              <a:t>Glaser</a:t>
            </a:r>
            <a:r>
              <a:rPr lang="es-MX" dirty="0"/>
              <a:t>, el agujero redondo menor y el agujero oval.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77500" lnSpcReduction="20000"/>
          </a:bodyPr>
          <a:lstStyle/>
          <a:p>
            <a:pPr>
              <a:buNone/>
            </a:pPr>
            <a:r>
              <a:rPr lang="es-MX" dirty="0"/>
              <a:t>en la zona </a:t>
            </a:r>
            <a:r>
              <a:rPr lang="es-MX" dirty="0" err="1"/>
              <a:t>posterointerna</a:t>
            </a:r>
            <a:r>
              <a:rPr lang="es-MX" dirty="0"/>
              <a:t> se encuentran el agujero </a:t>
            </a:r>
            <a:r>
              <a:rPr lang="es-MX" dirty="0" err="1"/>
              <a:t>estilomastoideo</a:t>
            </a:r>
            <a:r>
              <a:rPr lang="es-MX" dirty="0"/>
              <a:t>, por donde sale el facial, el agujero rasgado posterior, dividido por las apófisis yugulares en dos partes siendo la posterior la fosa yugular, el agujero carotideo esta colocado por delante  del anterior y entre ambos la cresta que lleva el conducto de Jacobson y el acueducto del caracol, ya en el borde posterior de la roca, los conductos de la trompa de Eustaquio y del musculo del martillo se hallan superpuestos y situados en el borde anterior de la misma, mas adelante y adentro va la superficie rugosa para la inserción del </a:t>
            </a:r>
            <a:r>
              <a:rPr lang="es-MX" dirty="0" err="1"/>
              <a:t>peristafilino</a:t>
            </a:r>
            <a:r>
              <a:rPr lang="es-MX" dirty="0"/>
              <a:t> interno,  el agujero </a:t>
            </a:r>
            <a:r>
              <a:rPr lang="es-MX" dirty="0" err="1"/>
              <a:t>precondileo</a:t>
            </a:r>
            <a:r>
              <a:rPr lang="es-MX" dirty="0"/>
              <a:t>, situado delante del cóndilo occipital da paso al nervio hipogloso mayor.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a:t>por ultimo, en la zona interna y anterior se abren el conducto </a:t>
            </a:r>
            <a:r>
              <a:rPr lang="es-MX" dirty="0" err="1"/>
              <a:t>vidiano</a:t>
            </a:r>
            <a:r>
              <a:rPr lang="es-MX" dirty="0"/>
              <a:t>,, situado hacia la base de las apófisis pterigoides y el agujero rasgado anterior que, con el agujero carotideo, anterior, ocupa el vértice de la roca.</a:t>
            </a:r>
          </a:p>
          <a:p>
            <a:endParaRPr lang="es-MX"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70000" lnSpcReduction="20000"/>
          </a:bodyPr>
          <a:lstStyle/>
          <a:p>
            <a:r>
              <a:rPr lang="es-MX" dirty="0"/>
              <a:t>Parte posterior u Occipital.-   muestra en la línea media el </a:t>
            </a:r>
            <a:r>
              <a:rPr lang="es-MX" dirty="0" err="1"/>
              <a:t>aguro</a:t>
            </a:r>
            <a:r>
              <a:rPr lang="es-MX" dirty="0"/>
              <a:t> occipital y la cresta occipital externa de cuya extremidad superior parte la línea curva occipital superior, que se extiende lateralmente hasta las apófisis mastoides, y de cuya parte media sale paralelamente a la anterior la línea curva occipital inferior que va a terminarse al nivel de las apófisis yugulares.  sobre ambas líneas curvas y sobre la superficie rugosa que las separa, se insertan diversos </a:t>
            </a:r>
            <a:r>
              <a:rPr lang="es-MX" dirty="0" err="1"/>
              <a:t>musculos</a:t>
            </a:r>
            <a:r>
              <a:rPr lang="es-MX" dirty="0"/>
              <a:t> de la nuca.  a los lados de la línea media están situados el cóndilo occipital, con el agujero </a:t>
            </a:r>
            <a:r>
              <a:rPr lang="es-MX" dirty="0" err="1"/>
              <a:t>retrocondileo</a:t>
            </a:r>
            <a:r>
              <a:rPr lang="es-MX" dirty="0"/>
              <a:t> para una vena emisaria, la apófisis yugular, cuya cresta </a:t>
            </a:r>
            <a:r>
              <a:rPr lang="es-MX" dirty="0" err="1"/>
              <a:t>rugos</a:t>
            </a:r>
            <a:r>
              <a:rPr lang="es-MX" dirty="0"/>
              <a:t> sirve de inserción al recto lateral de la cabeza y la apófisis mastoides, que limita exteriormente la ranura </a:t>
            </a:r>
            <a:r>
              <a:rPr lang="es-MX" dirty="0" err="1"/>
              <a:t>digastrica</a:t>
            </a:r>
            <a:r>
              <a:rPr lang="es-MX" dirty="0"/>
              <a:t> y lleva esculpida la impresión de la arteria occipital.</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ESPESOR DEL CRANEO.</a:t>
            </a:r>
            <a:br>
              <a:rPr lang="es-MX" dirty="0"/>
            </a:br>
            <a:endParaRPr lang="es-MX" dirty="0"/>
          </a:p>
        </p:txBody>
      </p:sp>
      <p:sp>
        <p:nvSpPr>
          <p:cNvPr id="3" name="2 Marcador de contenido"/>
          <p:cNvSpPr>
            <a:spLocks noGrp="1"/>
          </p:cNvSpPr>
          <p:nvPr>
            <p:ph idx="1"/>
          </p:nvPr>
        </p:nvSpPr>
        <p:spPr/>
        <p:txBody>
          <a:bodyPr/>
          <a:lstStyle/>
          <a:p>
            <a:r>
              <a:rPr lang="es-MX" dirty="0"/>
              <a:t>El espesor de la bóveda craneal es mayor atrás que adelante y disminuye considerablemente al nivel de las fosas cerebrales.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En la base el espesor es muy variable, en la roca alcanza hasta 3 </a:t>
            </a:r>
            <a:r>
              <a:rPr lang="es-MX" dirty="0" err="1"/>
              <a:t>cms.</a:t>
            </a:r>
            <a:r>
              <a:rPr lang="es-MX" dirty="0"/>
              <a:t>   también presenta gran grosor el cuerpo del esfenoides y en la apófisis basilar del occipital, este hueso se adelgaza hacia atrás hasta alcanzar la protuberancia occipital, donde </a:t>
            </a:r>
            <a:r>
              <a:rPr lang="es-MX" dirty="0" err="1"/>
              <a:t>suespesor</a:t>
            </a:r>
            <a:r>
              <a:rPr lang="es-MX" dirty="0"/>
              <a:t> es de 1 cm.</a:t>
            </a:r>
          </a:p>
          <a:p>
            <a:endParaRPr lang="es-MX"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a:t>presenta el cráneo porciones delgadas, como la escama del temporal, la región orbitaria del frontal, las alamas mayores del esfenoides, la lamina cribosa del etmoides y las fosas </a:t>
            </a:r>
            <a:r>
              <a:rPr lang="es-MX" dirty="0" err="1"/>
              <a:t>cerebelosas</a:t>
            </a:r>
            <a:r>
              <a:rPr lang="es-MX" dirty="0"/>
              <a:t> del occipital, todas ellas formadas por laminas </a:t>
            </a:r>
            <a:r>
              <a:rPr lang="es-MX" dirty="0" err="1"/>
              <a:t>oseas</a:t>
            </a:r>
            <a:r>
              <a:rPr lang="es-MX" dirty="0"/>
              <a:t> constituidas por tejido compacto carente de </a:t>
            </a:r>
            <a:r>
              <a:rPr lang="es-MX" dirty="0" err="1"/>
              <a:t>diploe</a:t>
            </a:r>
            <a:r>
              <a:rPr lang="es-MX" dirty="0"/>
              <a:t>.  Representa zonas débiles del cráneo.  Por otro lado, es de notarse que el espesor del cráneo aumenta de manera progresiva con la edad del individuo.</a:t>
            </a:r>
          </a:p>
          <a:p>
            <a:r>
              <a:rPr lang="es-MX" dirty="0"/>
              <a:t> </a:t>
            </a:r>
          </a:p>
          <a:p>
            <a:endParaRPr lang="es-MX"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ELASTICIDAD Y DEPRESIBILIDAD DEL CRANEO.</a:t>
            </a:r>
          </a:p>
        </p:txBody>
      </p:sp>
      <p:sp>
        <p:nvSpPr>
          <p:cNvPr id="3" name="2 Marcador de contenido"/>
          <p:cNvSpPr>
            <a:spLocks noGrp="1"/>
          </p:cNvSpPr>
          <p:nvPr>
            <p:ph idx="1"/>
          </p:nvPr>
        </p:nvSpPr>
        <p:spPr/>
        <p:txBody>
          <a:bodyPr/>
          <a:lstStyle/>
          <a:p>
            <a:r>
              <a:rPr lang="es-MX" dirty="0"/>
              <a:t>Con excepción del cráneo del viejo, el del niño, joven y adulto son </a:t>
            </a:r>
            <a:r>
              <a:rPr lang="es-MX" dirty="0" err="1"/>
              <a:t>depresible</a:t>
            </a:r>
            <a:r>
              <a:rPr lang="es-MX" dirty="0"/>
              <a:t> </a:t>
            </a:r>
            <a:r>
              <a:rPr lang="es-MX" dirty="0" err="1"/>
              <a:t>sy</a:t>
            </a:r>
            <a:r>
              <a:rPr lang="es-MX" dirty="0"/>
              <a:t> elásticos, fenómenos que se pone en evidencia cuando se deja caer  un cráneo de niño o de joven desde cierta altura a una superficie resistente, apreciando como el cráneo rebota.</a:t>
            </a:r>
          </a:p>
          <a:p>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PORCION PETROSA</a:t>
            </a:r>
          </a:p>
        </p:txBody>
      </p:sp>
      <p:sp>
        <p:nvSpPr>
          <p:cNvPr id="3" name="2 Marcador de contenido"/>
          <p:cNvSpPr>
            <a:spLocks noGrp="1"/>
          </p:cNvSpPr>
          <p:nvPr>
            <p:ph idx="1"/>
          </p:nvPr>
        </p:nvSpPr>
        <p:spPr/>
        <p:txBody>
          <a:bodyPr>
            <a:normAutofit fontScale="85000" lnSpcReduction="10000"/>
          </a:bodyPr>
          <a:lstStyle/>
          <a:p>
            <a:r>
              <a:rPr lang="es-MX" dirty="0"/>
              <a:t>Forma de pirámide cuadrangular, con base vuelta por fuera y atrás, en tanto que el vértice, truncado se dirige hacia dentro y delante.</a:t>
            </a:r>
          </a:p>
          <a:p>
            <a:r>
              <a:rPr lang="es-MX" dirty="0"/>
              <a:t>Posee por consiguiente 4 caras, 4 bordes, una base y un vértice.</a:t>
            </a:r>
          </a:p>
          <a:p>
            <a:r>
              <a:rPr lang="es-MX" dirty="0"/>
              <a:t>Cara antero superior.- presenta una eminencia arcuata, la cual se corresponde interiormente con el canal semicircular superior y se continua exteriormente por una superficie mas o menos planas, tegmen tympani (forma  el techo de la caja del tímpano).</a:t>
            </a:r>
          </a:p>
          <a:p>
            <a:endParaRPr lang="es-MX"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RESISTENCIA DEL CRANEO.</a:t>
            </a:r>
            <a:br>
              <a:rPr lang="es-MX" dirty="0"/>
            </a:br>
            <a:endParaRPr lang="es-MX" dirty="0"/>
          </a:p>
        </p:txBody>
      </p:sp>
      <p:sp>
        <p:nvSpPr>
          <p:cNvPr id="3" name="2 Marcador de contenido"/>
          <p:cNvSpPr>
            <a:spLocks noGrp="1"/>
          </p:cNvSpPr>
          <p:nvPr>
            <p:ph idx="1"/>
          </p:nvPr>
        </p:nvSpPr>
        <p:spPr/>
        <p:txBody>
          <a:bodyPr>
            <a:normAutofit lnSpcReduction="10000"/>
          </a:bodyPr>
          <a:lstStyle/>
          <a:p>
            <a:r>
              <a:rPr lang="es-MX" dirty="0"/>
              <a:t>Papel de las suturas y de los orificios.   las suturas de la </a:t>
            </a:r>
            <a:r>
              <a:rPr lang="es-MX" dirty="0" err="1"/>
              <a:t>bovedad</a:t>
            </a:r>
            <a:r>
              <a:rPr lang="es-MX" dirty="0"/>
              <a:t> craneal, </a:t>
            </a:r>
            <a:r>
              <a:rPr lang="es-MX" dirty="0" err="1"/>
              <a:t>frontoparietal</a:t>
            </a:r>
            <a:r>
              <a:rPr lang="es-MX" dirty="0"/>
              <a:t>, </a:t>
            </a:r>
            <a:r>
              <a:rPr lang="es-MX" dirty="0" err="1"/>
              <a:t>biparietal</a:t>
            </a:r>
            <a:r>
              <a:rPr lang="es-MX" dirty="0"/>
              <a:t>, y occipital son dentadas y están de tal manera constituidas por </a:t>
            </a:r>
            <a:r>
              <a:rPr lang="es-MX" dirty="0" err="1"/>
              <a:t>incrustamiento</a:t>
            </a:r>
            <a:r>
              <a:rPr lang="es-MX" dirty="0"/>
              <a:t> reciproco de sus dentellones, que le da tan gran resiste que una presión sobre la bóveda craneal de un adulto  produce hundimiento o fractura, pero jamás la desunión de sus articulaciones.</a:t>
            </a:r>
          </a:p>
          <a:p>
            <a:endParaRPr lang="es-MX"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a los lados del cráneo las suturas biseladas </a:t>
            </a:r>
            <a:r>
              <a:rPr lang="es-MX" dirty="0" err="1"/>
              <a:t>temporoparietal</a:t>
            </a:r>
            <a:r>
              <a:rPr lang="es-MX" dirty="0"/>
              <a:t> y </a:t>
            </a:r>
            <a:r>
              <a:rPr lang="es-MX" dirty="0" err="1"/>
              <a:t>esfenoparietal</a:t>
            </a:r>
            <a:r>
              <a:rPr lang="es-MX" dirty="0"/>
              <a:t> dispuestas por biseles alternos da tal resistencia que a pesar de lo frágil de la escama temporal, esta encuentra apoyo considerable en el arco cigomático, puente de resistencia con puntos de apoyo sobre el malar y el temporal.</a:t>
            </a:r>
          </a:p>
          <a:p>
            <a:endParaRPr lang="es-MX"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LAS ZONAS DE MAYOR RESISTENCIA</a:t>
            </a:r>
            <a:br>
              <a:rPr lang="es-MX" dirty="0"/>
            </a:br>
            <a:endParaRPr lang="es-MX" dirty="0"/>
          </a:p>
        </p:txBody>
      </p:sp>
      <p:sp>
        <p:nvSpPr>
          <p:cNvPr id="3" name="2 Marcador de contenido"/>
          <p:cNvSpPr>
            <a:spLocks noGrp="1"/>
          </p:cNvSpPr>
          <p:nvPr>
            <p:ph idx="1"/>
          </p:nvPr>
        </p:nvSpPr>
        <p:spPr/>
        <p:txBody>
          <a:bodyPr>
            <a:normAutofit fontScale="77500" lnSpcReduction="20000"/>
          </a:bodyPr>
          <a:lstStyle/>
          <a:p>
            <a:pPr>
              <a:buNone/>
            </a:pPr>
            <a:r>
              <a:rPr lang="es-MX" dirty="0"/>
              <a:t>Son seis y constituyen los llamados pilares del cráneo y son:</a:t>
            </a:r>
          </a:p>
          <a:p>
            <a:pPr lvl="0"/>
            <a:r>
              <a:rPr lang="es-MX" dirty="0"/>
              <a:t>anterior o frontal formada por los arcos superficiales y gibas frontales</a:t>
            </a:r>
          </a:p>
          <a:p>
            <a:pPr lvl="0"/>
            <a:r>
              <a:rPr lang="es-MX" dirty="0"/>
              <a:t>posterior u occipital formada por las protuberancias occipitales, las crestas occipitales internas y externas y los rebordes del agujero occipital</a:t>
            </a:r>
          </a:p>
          <a:p>
            <a:pPr lvl="0"/>
            <a:r>
              <a:rPr lang="es-MX" dirty="0" err="1"/>
              <a:t>anteroexterna</a:t>
            </a:r>
            <a:r>
              <a:rPr lang="es-MX" dirty="0"/>
              <a:t> u </a:t>
            </a:r>
            <a:r>
              <a:rPr lang="es-MX" dirty="0" err="1"/>
              <a:t>orbitoesfenoidal</a:t>
            </a:r>
            <a:r>
              <a:rPr lang="es-MX" dirty="0"/>
              <a:t>, también llamada pilar o contrafuerte oblicuo anterior, formada por las alas mayores del esfenoides.</a:t>
            </a:r>
          </a:p>
          <a:p>
            <a:pPr lvl="0"/>
            <a:r>
              <a:rPr lang="es-MX" dirty="0" err="1"/>
              <a:t>posteroexternas</a:t>
            </a:r>
            <a:r>
              <a:rPr lang="es-MX" dirty="0"/>
              <a:t> o </a:t>
            </a:r>
            <a:r>
              <a:rPr lang="es-MX" dirty="0" err="1"/>
              <a:t>petromastoideas</a:t>
            </a:r>
            <a:r>
              <a:rPr lang="es-MX" dirty="0"/>
              <a:t>, llamadas también pilares o contrafuertes oblicuos posteriores.</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LAS ZONAS DE MENOR RESISTENCIA.</a:t>
            </a:r>
            <a:br>
              <a:rPr lang="es-MX" dirty="0"/>
            </a:br>
            <a:endParaRPr lang="es-MX" dirty="0"/>
          </a:p>
        </p:txBody>
      </p:sp>
      <p:sp>
        <p:nvSpPr>
          <p:cNvPr id="3" name="2 Marcador de contenido"/>
          <p:cNvSpPr>
            <a:spLocks noGrp="1"/>
          </p:cNvSpPr>
          <p:nvPr>
            <p:ph idx="1"/>
          </p:nvPr>
        </p:nvSpPr>
        <p:spPr/>
        <p:txBody>
          <a:bodyPr>
            <a:normAutofit lnSpcReduction="10000"/>
          </a:bodyPr>
          <a:lstStyle/>
          <a:p>
            <a:pPr>
              <a:buNone/>
            </a:pPr>
            <a:r>
              <a:rPr lang="es-MX" dirty="0"/>
              <a:t>Comprendidas entre los arcos de resistencia y corresponden para la zona anterior:</a:t>
            </a:r>
          </a:p>
          <a:p>
            <a:r>
              <a:rPr lang="es-MX" dirty="0"/>
              <a:t>a la bóveda de la orbita y a la lamina cribada del etmoides.</a:t>
            </a:r>
          </a:p>
          <a:p>
            <a:r>
              <a:rPr lang="es-MX" dirty="0"/>
              <a:t>parte media a la fosa </a:t>
            </a:r>
            <a:r>
              <a:rPr lang="es-MX" dirty="0" err="1"/>
              <a:t>esfenotemporal</a:t>
            </a:r>
            <a:r>
              <a:rPr lang="es-MX" dirty="0"/>
              <a:t> y </a:t>
            </a:r>
          </a:p>
          <a:p>
            <a:r>
              <a:rPr lang="es-MX" dirty="0"/>
              <a:t>la zona posterior: las fosas </a:t>
            </a:r>
            <a:r>
              <a:rPr lang="es-MX" dirty="0" err="1"/>
              <a:t>cerebelosas</a:t>
            </a:r>
            <a:r>
              <a:rPr lang="es-MX" dirty="0"/>
              <a:t> correspondiendo estas zonas a los limites de los arcos de resistencia, siendo las mas débiles.</a:t>
            </a:r>
          </a:p>
          <a:p>
            <a:endParaRPr lang="es-MX"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Gracias………………….</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r>
              <a:rPr lang="es-MX" dirty="0"/>
              <a:t>por delante de la eminencia arcuata existe un orificio alargado o hiato de Falopio, y por fuera de este otros dos pequeños orificios que comunican con dos canales paralelos o hiatos accesorios, los cuales llevan los nervios petrosos superficiales y profundos.</a:t>
            </a:r>
          </a:p>
          <a:p>
            <a:r>
              <a:rPr lang="es-MX" dirty="0"/>
              <a:t>todavía mas adentro, en el tercio interno de esta cara, se observa una depresión, conocida como </a:t>
            </a:r>
            <a:r>
              <a:rPr lang="es-MX" dirty="0" err="1"/>
              <a:t>Foseta</a:t>
            </a:r>
            <a:r>
              <a:rPr lang="es-MX" dirty="0"/>
              <a:t> de </a:t>
            </a:r>
            <a:r>
              <a:rPr lang="es-MX" dirty="0" err="1"/>
              <a:t>Gasser</a:t>
            </a:r>
            <a:r>
              <a:rPr lang="es-MX" dirty="0"/>
              <a:t>, que aloja el ganglio del mismo nombre. (fig. 74).</a:t>
            </a:r>
          </a:p>
          <a:p>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188</TotalTime>
  <Words>4666</Words>
  <Application>Microsoft Office PowerPoint</Application>
  <PresentationFormat>Presentación en pantalla (4:3)</PresentationFormat>
  <Paragraphs>196</Paragraphs>
  <Slides>84</Slides>
  <Notes>0</Notes>
  <HiddenSlides>0</HiddenSlides>
  <MMClips>0</MMClips>
  <ScaleCrop>false</ScaleCrop>
  <HeadingPairs>
    <vt:vector size="4" baseType="variant">
      <vt:variant>
        <vt:lpstr>Tema</vt:lpstr>
      </vt:variant>
      <vt:variant>
        <vt:i4>1</vt:i4>
      </vt:variant>
      <vt:variant>
        <vt:lpstr>Títulos de diapositiva</vt:lpstr>
      </vt:variant>
      <vt:variant>
        <vt:i4>84</vt:i4>
      </vt:variant>
    </vt:vector>
  </HeadingPairs>
  <TitlesOfParts>
    <vt:vector size="85" baseType="lpstr">
      <vt:lpstr>Brío</vt:lpstr>
      <vt:lpstr>TEMPORAL </vt:lpstr>
      <vt:lpstr>TEMPORAL </vt:lpstr>
      <vt:lpstr>Diapositiva 3</vt:lpstr>
      <vt:lpstr>ESCAMA DEL TEMPORAL</vt:lpstr>
      <vt:lpstr>Diapositiva 5</vt:lpstr>
      <vt:lpstr>Diapositiva 6</vt:lpstr>
      <vt:lpstr>PORCION MASTOIDEA</vt:lpstr>
      <vt:lpstr>PORCION PETROSA</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Bordes……. </vt:lpstr>
      <vt:lpstr>Diapositiva 22</vt:lpstr>
      <vt:lpstr>Diapositiva 23</vt:lpstr>
      <vt:lpstr>CAVIDADES Y CONDUCTOS DEL TEMPORAL. </vt:lpstr>
      <vt:lpstr>Cavidades Neumaticas y Conductos Anexos al aparato auditivo. comprenden  </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Laberinto óseo.-  consituido por un conjunto de cavidades ahuecadas en el interior de la roca, a saber: </vt:lpstr>
      <vt:lpstr>Diapositiva 38</vt:lpstr>
      <vt:lpstr>Diapositiva 39</vt:lpstr>
      <vt:lpstr>Diapositiva 40</vt:lpstr>
      <vt:lpstr>Diapositiva 41</vt:lpstr>
      <vt:lpstr>Diapositiva 42</vt:lpstr>
      <vt:lpstr>CONDUCTOS VASCULARES. </vt:lpstr>
      <vt:lpstr>CONDUCTOS NERVIOSOS. </vt:lpstr>
      <vt:lpstr>Diapositiva 45</vt:lpstr>
      <vt:lpstr>CONDUCTOS MUSCULARES</vt:lpstr>
      <vt:lpstr>Diapositiva 47</vt:lpstr>
      <vt:lpstr>CRANEO EN GENERAL. </vt:lpstr>
      <vt:lpstr>Diapositiva 49</vt:lpstr>
      <vt:lpstr>BOVEDA CRANEANA</vt:lpstr>
      <vt:lpstr>Diapositiva 51</vt:lpstr>
      <vt:lpstr>Diapositiva 52</vt:lpstr>
      <vt:lpstr>Diapositiva 53</vt:lpstr>
      <vt:lpstr>Diapositiva 54</vt:lpstr>
      <vt:lpstr>configuración interna. </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CONFIGURACION EXTERNA. </vt:lpstr>
      <vt:lpstr>Diapositiva 67</vt:lpstr>
      <vt:lpstr>Diapositiva 68</vt:lpstr>
      <vt:lpstr>Diapositiva 69</vt:lpstr>
      <vt:lpstr>lateralmente se observan:   </vt:lpstr>
      <vt:lpstr>Diapositiva 71</vt:lpstr>
      <vt:lpstr>Diapositiva 72</vt:lpstr>
      <vt:lpstr>Diapositiva 73</vt:lpstr>
      <vt:lpstr>Diapositiva 74</vt:lpstr>
      <vt:lpstr>Diapositiva 75</vt:lpstr>
      <vt:lpstr>ESPESOR DEL CRANEO. </vt:lpstr>
      <vt:lpstr>Diapositiva 77</vt:lpstr>
      <vt:lpstr>Diapositiva 78</vt:lpstr>
      <vt:lpstr>ELASTICIDAD Y DEPRESIBILIDAD DEL CRANEO.</vt:lpstr>
      <vt:lpstr>RESISTENCIA DEL CRANEO. </vt:lpstr>
      <vt:lpstr>Diapositiva 81</vt:lpstr>
      <vt:lpstr>LAS ZONAS DE MAYOR RESISTENCIA </vt:lpstr>
      <vt:lpstr>LAS ZONAS DE MENOR RESISTENCIA. </vt:lpstr>
      <vt:lpstr>Diapositiva 84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ENRIQUE ANDRADE</dc:creator>
  <cp:lastModifiedBy>VANDRADE</cp:lastModifiedBy>
  <cp:revision>17</cp:revision>
  <dcterms:created xsi:type="dcterms:W3CDTF">2008-10-17T17:02:15Z</dcterms:created>
  <dcterms:modified xsi:type="dcterms:W3CDTF">2010-08-18T04:35:47Z</dcterms:modified>
</cp:coreProperties>
</file>